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4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6" r:id="rId3"/>
    <p:sldMasterId id="2147483715" r:id="rId4"/>
    <p:sldMasterId id="2147483729" r:id="rId5"/>
    <p:sldMasterId id="2147483742" r:id="rId6"/>
  </p:sldMasterIdLst>
  <p:notesMasterIdLst>
    <p:notesMasterId r:id="rId14"/>
  </p:notesMasterIdLst>
  <p:handoutMasterIdLst>
    <p:handoutMasterId r:id="rId15"/>
  </p:handoutMasterIdLst>
  <p:sldIdLst>
    <p:sldId id="400" r:id="rId7"/>
    <p:sldId id="436" r:id="rId8"/>
    <p:sldId id="431" r:id="rId9"/>
    <p:sldId id="432" r:id="rId10"/>
    <p:sldId id="429" r:id="rId11"/>
    <p:sldId id="438" r:id="rId12"/>
    <p:sldId id="437" r:id="rId13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621">
          <p15:clr>
            <a:srgbClr val="A4A3A4"/>
          </p15:clr>
        </p15:guide>
        <p15:guide id="4" pos="5665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  <p15:guide id="3" orient="horz" pos="3110">
          <p15:clr>
            <a:srgbClr val="A4A3A4"/>
          </p15:clr>
        </p15:guide>
        <p15:guide id="4" orient="horz" pos="3144">
          <p15:clr>
            <a:srgbClr val="A4A3A4"/>
          </p15:clr>
        </p15:guide>
        <p15:guide id="5" pos="2101">
          <p15:clr>
            <a:srgbClr val="A4A3A4"/>
          </p15:clr>
        </p15:guide>
        <p15:guide id="6" orient="horz" pos="3093">
          <p15:clr>
            <a:srgbClr val="A4A3A4"/>
          </p15:clr>
        </p15:guide>
        <p15:guide id="7" pos="2183">
          <p15:clr>
            <a:srgbClr val="A4A3A4"/>
          </p15:clr>
        </p15:guide>
        <p15:guide id="8" orient="horz" pos="316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Лариса Ляпкова" initials="ЛЛ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0070C0"/>
    <a:srgbClr val="E9EDF4"/>
    <a:srgbClr val="647D2D"/>
    <a:srgbClr val="000000"/>
    <a:srgbClr val="D7D7CD"/>
    <a:srgbClr val="D7D7D7"/>
    <a:srgbClr val="D9D9D9"/>
    <a:srgbClr val="7F7F7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00" autoAdjust="0"/>
    <p:restoredTop sz="96433" autoAdjust="0"/>
  </p:normalViewPr>
  <p:slideViewPr>
    <p:cSldViewPr snapToGrid="0">
      <p:cViewPr>
        <p:scale>
          <a:sx n="78" d="100"/>
          <a:sy n="78" d="100"/>
        </p:scale>
        <p:origin x="-1260" y="-48"/>
      </p:cViewPr>
      <p:guideLst>
        <p:guide orient="horz" pos="2160"/>
        <p:guide orient="horz" pos="621"/>
        <p:guide pos="2880"/>
        <p:guide pos="5665"/>
      </p:guideLst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972" y="78"/>
      </p:cViewPr>
      <p:guideLst>
        <p:guide orient="horz" pos="3127"/>
        <p:guide orient="horz" pos="3110"/>
        <p:guide orient="horz" pos="3144"/>
        <p:guide orient="horz" pos="3093"/>
        <p:guide orient="horz" pos="3161"/>
        <p:guide pos="2142"/>
        <p:guide pos="2101"/>
        <p:guide pos="218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416266-3BEF-4375-BB14-2822BC959655}" type="doc">
      <dgm:prSet loTypeId="urn:microsoft.com/office/officeart/2005/8/layout/hProcess9" loCatId="process" qsTypeId="urn:microsoft.com/office/officeart/2005/8/quickstyle/simple1" qsCatId="simple" csTypeId="urn:microsoft.com/office/officeart/2005/8/colors/accent1_1" csCatId="accent1" phldr="1"/>
      <dgm:spPr/>
    </dgm:pt>
    <dgm:pt modelId="{7DEA2BDE-0D68-46F2-8CD2-2AE4B1524F4B}">
      <dgm:prSet phldrT="[Текст]"/>
      <dgm:spPr/>
      <dgm:t>
        <a:bodyPr/>
        <a:lstStyle/>
        <a:p>
          <a:r>
            <a:rPr lang="ru-RU" u="none" baseline="0" dirty="0" smtClean="0">
              <a:latin typeface="+mn-lt"/>
              <a:ea typeface="+mn-ea"/>
              <a:cs typeface="+mn-cs"/>
            </a:rPr>
            <a:t>Рабочей группой проекта, включающей представителей 17 организаций (все дивизионы) разработана концепция отраслевой системы наставничества</a:t>
          </a:r>
        </a:p>
        <a:p>
          <a:r>
            <a:rPr lang="ru-RU" u="none" baseline="0" dirty="0" smtClean="0">
              <a:latin typeface="+mn-lt"/>
              <a:ea typeface="+mn-ea"/>
              <a:cs typeface="+mn-cs"/>
            </a:rPr>
            <a:t>(сентябрь 2013г.)</a:t>
          </a:r>
          <a:endParaRPr lang="ru-RU" dirty="0"/>
        </a:p>
      </dgm:t>
    </dgm:pt>
    <dgm:pt modelId="{D2E07619-14FF-4D23-811A-A1C3F3DEB02F}" type="parTrans" cxnId="{95A8FDEB-F0F8-4F04-943E-854D7597B05F}">
      <dgm:prSet/>
      <dgm:spPr/>
      <dgm:t>
        <a:bodyPr/>
        <a:lstStyle/>
        <a:p>
          <a:endParaRPr lang="ru-RU"/>
        </a:p>
      </dgm:t>
    </dgm:pt>
    <dgm:pt modelId="{91FE1014-4E01-4AD0-8987-FCB6FDC735BD}" type="sibTrans" cxnId="{95A8FDEB-F0F8-4F04-943E-854D7597B05F}">
      <dgm:prSet/>
      <dgm:spPr/>
      <dgm:t>
        <a:bodyPr/>
        <a:lstStyle/>
        <a:p>
          <a:endParaRPr lang="ru-RU"/>
        </a:p>
      </dgm:t>
    </dgm:pt>
    <dgm:pt modelId="{AFF425D4-387F-4CA2-91D8-7D316DCBAEEE}">
      <dgm:prSet phldrT="[Текст]"/>
      <dgm:spPr/>
      <dgm:t>
        <a:bodyPr/>
        <a:lstStyle/>
        <a:p>
          <a:r>
            <a:rPr lang="ru-RU" dirty="0" smtClean="0"/>
            <a:t>Концепция отраслевой системы наставничества утверждена на конференции «Люди Росатома 2013»</a:t>
          </a:r>
        </a:p>
        <a:p>
          <a:r>
            <a:rPr lang="ru-RU" dirty="0" smtClean="0"/>
            <a:t>(ноябрь 2013г.)</a:t>
          </a:r>
          <a:endParaRPr lang="ru-RU" dirty="0"/>
        </a:p>
      </dgm:t>
    </dgm:pt>
    <dgm:pt modelId="{F612509E-7C9F-48B3-A955-225E2FD7FD5E}" type="parTrans" cxnId="{AAFA1F30-9179-49BF-987C-96D904FB5DFC}">
      <dgm:prSet/>
      <dgm:spPr/>
      <dgm:t>
        <a:bodyPr/>
        <a:lstStyle/>
        <a:p>
          <a:endParaRPr lang="ru-RU"/>
        </a:p>
      </dgm:t>
    </dgm:pt>
    <dgm:pt modelId="{4623AEA3-9F89-493D-AEAA-7E547015DCE0}" type="sibTrans" cxnId="{AAFA1F30-9179-49BF-987C-96D904FB5DFC}">
      <dgm:prSet/>
      <dgm:spPr/>
      <dgm:t>
        <a:bodyPr/>
        <a:lstStyle/>
        <a:p>
          <a:endParaRPr lang="ru-RU"/>
        </a:p>
      </dgm:t>
    </dgm:pt>
    <dgm:pt modelId="{892AEA8F-DC52-4C68-BEB9-1D0A83DCA7A0}">
      <dgm:prSet phldrT="[Текст]"/>
      <dgm:spPr/>
      <dgm:t>
        <a:bodyPr/>
        <a:lstStyle/>
        <a:p>
          <a:r>
            <a:rPr lang="ru-RU" dirty="0" smtClean="0"/>
            <a:t>Разработка проекта отраслевых методических рекомендаций по развитию системы наставничества</a:t>
          </a:r>
        </a:p>
        <a:p>
          <a:r>
            <a:rPr lang="ru-RU" dirty="0" smtClean="0"/>
            <a:t>Июнь 2014г.</a:t>
          </a:r>
        </a:p>
      </dgm:t>
    </dgm:pt>
    <dgm:pt modelId="{AF5210D8-F232-46D5-A5F4-223678065672}" type="parTrans" cxnId="{3E215F85-B3D1-4819-8EB9-B9B23B84830D}">
      <dgm:prSet/>
      <dgm:spPr/>
      <dgm:t>
        <a:bodyPr/>
        <a:lstStyle/>
        <a:p>
          <a:endParaRPr lang="ru-RU"/>
        </a:p>
      </dgm:t>
    </dgm:pt>
    <dgm:pt modelId="{101E21E3-864E-4242-AAEC-27890BF9DEB6}" type="sibTrans" cxnId="{3E215F85-B3D1-4819-8EB9-B9B23B84830D}">
      <dgm:prSet/>
      <dgm:spPr/>
      <dgm:t>
        <a:bodyPr/>
        <a:lstStyle/>
        <a:p>
          <a:endParaRPr lang="ru-RU"/>
        </a:p>
      </dgm:t>
    </dgm:pt>
    <dgm:pt modelId="{2885E9B2-A876-4FEB-9628-A28B4DD3F27B}">
      <dgm:prSet phldrT="[Текст]"/>
      <dgm:spPr/>
      <dgm:t>
        <a:bodyPr/>
        <a:lstStyle/>
        <a:p>
          <a:r>
            <a:rPr lang="ru-RU" dirty="0" smtClean="0"/>
            <a:t>Обсуждение проекта методических рекомендаций с СУП дивизионов, группой по сохранению КВЗ, наставниками отрасли</a:t>
          </a:r>
        </a:p>
        <a:p>
          <a:r>
            <a:rPr lang="ru-RU" dirty="0" smtClean="0"/>
            <a:t>(июнь – октябрь 2014г.)</a:t>
          </a:r>
        </a:p>
      </dgm:t>
    </dgm:pt>
    <dgm:pt modelId="{23CFFB92-27AD-4A7A-ACE7-62FB4C7A973D}" type="sibTrans" cxnId="{2A9ED28F-7520-488D-AE0A-5FBDC861F11C}">
      <dgm:prSet/>
      <dgm:spPr/>
      <dgm:t>
        <a:bodyPr/>
        <a:lstStyle/>
        <a:p>
          <a:endParaRPr lang="ru-RU"/>
        </a:p>
      </dgm:t>
    </dgm:pt>
    <dgm:pt modelId="{14BE79F0-1797-403E-A3C9-F73FEDCD52C2}" type="parTrans" cxnId="{2A9ED28F-7520-488D-AE0A-5FBDC861F11C}">
      <dgm:prSet/>
      <dgm:spPr/>
      <dgm:t>
        <a:bodyPr/>
        <a:lstStyle/>
        <a:p>
          <a:endParaRPr lang="ru-RU"/>
        </a:p>
      </dgm:t>
    </dgm:pt>
    <dgm:pt modelId="{AA6A6C07-C24E-4562-9284-181A7F9E16DF}">
      <dgm:prSet phldrT="[Текст]"/>
      <dgm:spPr/>
      <dgm:t>
        <a:bodyPr/>
        <a:lstStyle/>
        <a:p>
          <a:r>
            <a:rPr lang="ru-RU" dirty="0" smtClean="0"/>
            <a:t>Доработка и утверждение МР по развитию системы наставничества </a:t>
          </a:r>
        </a:p>
        <a:p>
          <a:r>
            <a:rPr lang="ru-RU" dirty="0" smtClean="0"/>
            <a:t>(декабрь 2014г.)</a:t>
          </a:r>
        </a:p>
      </dgm:t>
    </dgm:pt>
    <dgm:pt modelId="{2A5A3102-7B58-46D7-B299-73F690073740}" type="parTrans" cxnId="{00AF47C0-21D3-4D9C-A667-FCFFAED04C48}">
      <dgm:prSet/>
      <dgm:spPr/>
      <dgm:t>
        <a:bodyPr/>
        <a:lstStyle/>
        <a:p>
          <a:endParaRPr lang="ru-RU"/>
        </a:p>
      </dgm:t>
    </dgm:pt>
    <dgm:pt modelId="{5728B94E-F618-411A-A041-C70DF475F7A4}" type="sibTrans" cxnId="{00AF47C0-21D3-4D9C-A667-FCFFAED04C48}">
      <dgm:prSet/>
      <dgm:spPr/>
      <dgm:t>
        <a:bodyPr/>
        <a:lstStyle/>
        <a:p>
          <a:endParaRPr lang="ru-RU"/>
        </a:p>
      </dgm:t>
    </dgm:pt>
    <dgm:pt modelId="{6E4F7BB6-F1B5-494B-95B3-9C80227D80B8}" type="pres">
      <dgm:prSet presAssocID="{48416266-3BEF-4375-BB14-2822BC959655}" presName="CompostProcess" presStyleCnt="0">
        <dgm:presLayoutVars>
          <dgm:dir/>
          <dgm:resizeHandles val="exact"/>
        </dgm:presLayoutVars>
      </dgm:prSet>
      <dgm:spPr/>
    </dgm:pt>
    <dgm:pt modelId="{F73983B4-EE12-413F-AECD-D4032B5AD350}" type="pres">
      <dgm:prSet presAssocID="{48416266-3BEF-4375-BB14-2822BC959655}" presName="arrow" presStyleLbl="bgShp" presStyleIdx="0" presStyleCnt="1"/>
      <dgm:spPr/>
    </dgm:pt>
    <dgm:pt modelId="{D576ED7D-FD2F-42CF-B7FE-08484D190AF1}" type="pres">
      <dgm:prSet presAssocID="{48416266-3BEF-4375-BB14-2822BC959655}" presName="linearProcess" presStyleCnt="0"/>
      <dgm:spPr/>
    </dgm:pt>
    <dgm:pt modelId="{3CC8C769-B4BE-4009-B517-47812DCB32A3}" type="pres">
      <dgm:prSet presAssocID="{7DEA2BDE-0D68-46F2-8CD2-2AE4B1524F4B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F492EC-F29E-4403-A405-EABB38951B46}" type="pres">
      <dgm:prSet presAssocID="{91FE1014-4E01-4AD0-8987-FCB6FDC735BD}" presName="sibTrans" presStyleCnt="0"/>
      <dgm:spPr/>
    </dgm:pt>
    <dgm:pt modelId="{5DC8CF9F-E4E5-4790-B3EB-E1F88937071B}" type="pres">
      <dgm:prSet presAssocID="{AFF425D4-387F-4CA2-91D8-7D316DCBAEEE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576082-08AF-4E23-A73E-E12DD78E324E}" type="pres">
      <dgm:prSet presAssocID="{4623AEA3-9F89-493D-AEAA-7E547015DCE0}" presName="sibTrans" presStyleCnt="0"/>
      <dgm:spPr/>
    </dgm:pt>
    <dgm:pt modelId="{331E0523-FF39-48F4-844C-168FC81CEACD}" type="pres">
      <dgm:prSet presAssocID="{892AEA8F-DC52-4C68-BEB9-1D0A83DCA7A0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70215F-5389-4BCB-9582-3A5E21C67AA5}" type="pres">
      <dgm:prSet presAssocID="{101E21E3-864E-4242-AAEC-27890BF9DEB6}" presName="sibTrans" presStyleCnt="0"/>
      <dgm:spPr/>
    </dgm:pt>
    <dgm:pt modelId="{8F9A2FF0-F20A-4F12-8FFA-39C62018D533}" type="pres">
      <dgm:prSet presAssocID="{2885E9B2-A876-4FEB-9628-A28B4DD3F27B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6B4902-7F87-48B1-AF45-561F11AA9608}" type="pres">
      <dgm:prSet presAssocID="{23CFFB92-27AD-4A7A-ACE7-62FB4C7A973D}" presName="sibTrans" presStyleCnt="0"/>
      <dgm:spPr/>
    </dgm:pt>
    <dgm:pt modelId="{722F157C-5647-443B-8945-6F1884D378D7}" type="pres">
      <dgm:prSet presAssocID="{AA6A6C07-C24E-4562-9284-181A7F9E16DF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DFD0B08-3725-4DBE-AEFC-AD0D068612F0}" type="presOf" srcId="{AA6A6C07-C24E-4562-9284-181A7F9E16DF}" destId="{722F157C-5647-443B-8945-6F1884D378D7}" srcOrd="0" destOrd="0" presId="urn:microsoft.com/office/officeart/2005/8/layout/hProcess9"/>
    <dgm:cxn modelId="{BA52B492-3447-4F3B-AB79-3B3E10724D8B}" type="presOf" srcId="{892AEA8F-DC52-4C68-BEB9-1D0A83DCA7A0}" destId="{331E0523-FF39-48F4-844C-168FC81CEACD}" srcOrd="0" destOrd="0" presId="urn:microsoft.com/office/officeart/2005/8/layout/hProcess9"/>
    <dgm:cxn modelId="{3E215F85-B3D1-4819-8EB9-B9B23B84830D}" srcId="{48416266-3BEF-4375-BB14-2822BC959655}" destId="{892AEA8F-DC52-4C68-BEB9-1D0A83DCA7A0}" srcOrd="2" destOrd="0" parTransId="{AF5210D8-F232-46D5-A5F4-223678065672}" sibTransId="{101E21E3-864E-4242-AAEC-27890BF9DEB6}"/>
    <dgm:cxn modelId="{AAFA1F30-9179-49BF-987C-96D904FB5DFC}" srcId="{48416266-3BEF-4375-BB14-2822BC959655}" destId="{AFF425D4-387F-4CA2-91D8-7D316DCBAEEE}" srcOrd="1" destOrd="0" parTransId="{F612509E-7C9F-48B3-A955-225E2FD7FD5E}" sibTransId="{4623AEA3-9F89-493D-AEAA-7E547015DCE0}"/>
    <dgm:cxn modelId="{00AF47C0-21D3-4D9C-A667-FCFFAED04C48}" srcId="{48416266-3BEF-4375-BB14-2822BC959655}" destId="{AA6A6C07-C24E-4562-9284-181A7F9E16DF}" srcOrd="4" destOrd="0" parTransId="{2A5A3102-7B58-46D7-B299-73F690073740}" sibTransId="{5728B94E-F618-411A-A041-C70DF475F7A4}"/>
    <dgm:cxn modelId="{2A9ED28F-7520-488D-AE0A-5FBDC861F11C}" srcId="{48416266-3BEF-4375-BB14-2822BC959655}" destId="{2885E9B2-A876-4FEB-9628-A28B4DD3F27B}" srcOrd="3" destOrd="0" parTransId="{14BE79F0-1797-403E-A3C9-F73FEDCD52C2}" sibTransId="{23CFFB92-27AD-4A7A-ACE7-62FB4C7A973D}"/>
    <dgm:cxn modelId="{95A8FDEB-F0F8-4F04-943E-854D7597B05F}" srcId="{48416266-3BEF-4375-BB14-2822BC959655}" destId="{7DEA2BDE-0D68-46F2-8CD2-2AE4B1524F4B}" srcOrd="0" destOrd="0" parTransId="{D2E07619-14FF-4D23-811A-A1C3F3DEB02F}" sibTransId="{91FE1014-4E01-4AD0-8987-FCB6FDC735BD}"/>
    <dgm:cxn modelId="{BDEA77EF-C50C-4A06-BA68-7483E3604910}" type="presOf" srcId="{7DEA2BDE-0D68-46F2-8CD2-2AE4B1524F4B}" destId="{3CC8C769-B4BE-4009-B517-47812DCB32A3}" srcOrd="0" destOrd="0" presId="urn:microsoft.com/office/officeart/2005/8/layout/hProcess9"/>
    <dgm:cxn modelId="{9BD7B176-889C-4454-BCE5-18A702657331}" type="presOf" srcId="{48416266-3BEF-4375-BB14-2822BC959655}" destId="{6E4F7BB6-F1B5-494B-95B3-9C80227D80B8}" srcOrd="0" destOrd="0" presId="urn:microsoft.com/office/officeart/2005/8/layout/hProcess9"/>
    <dgm:cxn modelId="{34F62287-0D49-46F5-BF34-9A18C04B01BD}" type="presOf" srcId="{AFF425D4-387F-4CA2-91D8-7D316DCBAEEE}" destId="{5DC8CF9F-E4E5-4790-B3EB-E1F88937071B}" srcOrd="0" destOrd="0" presId="urn:microsoft.com/office/officeart/2005/8/layout/hProcess9"/>
    <dgm:cxn modelId="{D7BCFE0B-EBC3-47F4-9E81-8DEA36A870AA}" type="presOf" srcId="{2885E9B2-A876-4FEB-9628-A28B4DD3F27B}" destId="{8F9A2FF0-F20A-4F12-8FFA-39C62018D533}" srcOrd="0" destOrd="0" presId="urn:microsoft.com/office/officeart/2005/8/layout/hProcess9"/>
    <dgm:cxn modelId="{0A6ACA61-AEB4-4D75-B45D-C57FF0109266}" type="presParOf" srcId="{6E4F7BB6-F1B5-494B-95B3-9C80227D80B8}" destId="{F73983B4-EE12-413F-AECD-D4032B5AD350}" srcOrd="0" destOrd="0" presId="urn:microsoft.com/office/officeart/2005/8/layout/hProcess9"/>
    <dgm:cxn modelId="{3BC4208E-17F5-43AE-899C-15CF03C1F8CF}" type="presParOf" srcId="{6E4F7BB6-F1B5-494B-95B3-9C80227D80B8}" destId="{D576ED7D-FD2F-42CF-B7FE-08484D190AF1}" srcOrd="1" destOrd="0" presId="urn:microsoft.com/office/officeart/2005/8/layout/hProcess9"/>
    <dgm:cxn modelId="{70D434C1-0396-4143-9877-503F94220B2B}" type="presParOf" srcId="{D576ED7D-FD2F-42CF-B7FE-08484D190AF1}" destId="{3CC8C769-B4BE-4009-B517-47812DCB32A3}" srcOrd="0" destOrd="0" presId="urn:microsoft.com/office/officeart/2005/8/layout/hProcess9"/>
    <dgm:cxn modelId="{C52B9473-12E6-4F15-8FC0-FC6B94A5F741}" type="presParOf" srcId="{D576ED7D-FD2F-42CF-B7FE-08484D190AF1}" destId="{F7F492EC-F29E-4403-A405-EABB38951B46}" srcOrd="1" destOrd="0" presId="urn:microsoft.com/office/officeart/2005/8/layout/hProcess9"/>
    <dgm:cxn modelId="{7104AB4A-B58E-4EF7-8D2C-8F87812C5AE1}" type="presParOf" srcId="{D576ED7D-FD2F-42CF-B7FE-08484D190AF1}" destId="{5DC8CF9F-E4E5-4790-B3EB-E1F88937071B}" srcOrd="2" destOrd="0" presId="urn:microsoft.com/office/officeart/2005/8/layout/hProcess9"/>
    <dgm:cxn modelId="{7D2EB11B-AF6E-457E-AD64-B6979CA6D64D}" type="presParOf" srcId="{D576ED7D-FD2F-42CF-B7FE-08484D190AF1}" destId="{B2576082-08AF-4E23-A73E-E12DD78E324E}" srcOrd="3" destOrd="0" presId="urn:microsoft.com/office/officeart/2005/8/layout/hProcess9"/>
    <dgm:cxn modelId="{9CC14F25-C8C2-4865-A2B7-E1424EF8F0E9}" type="presParOf" srcId="{D576ED7D-FD2F-42CF-B7FE-08484D190AF1}" destId="{331E0523-FF39-48F4-844C-168FC81CEACD}" srcOrd="4" destOrd="0" presId="urn:microsoft.com/office/officeart/2005/8/layout/hProcess9"/>
    <dgm:cxn modelId="{CE31F61C-AEDF-400E-A87E-C5977A3064E1}" type="presParOf" srcId="{D576ED7D-FD2F-42CF-B7FE-08484D190AF1}" destId="{CF70215F-5389-4BCB-9582-3A5E21C67AA5}" srcOrd="5" destOrd="0" presId="urn:microsoft.com/office/officeart/2005/8/layout/hProcess9"/>
    <dgm:cxn modelId="{10A1147F-3C7F-4597-A796-85F6ED0F5EB3}" type="presParOf" srcId="{D576ED7D-FD2F-42CF-B7FE-08484D190AF1}" destId="{8F9A2FF0-F20A-4F12-8FFA-39C62018D533}" srcOrd="6" destOrd="0" presId="urn:microsoft.com/office/officeart/2005/8/layout/hProcess9"/>
    <dgm:cxn modelId="{3004E40E-7293-4FB6-ABCE-E060580A7434}" type="presParOf" srcId="{D576ED7D-FD2F-42CF-B7FE-08484D190AF1}" destId="{CC6B4902-7F87-48B1-AF45-561F11AA9608}" srcOrd="7" destOrd="0" presId="urn:microsoft.com/office/officeart/2005/8/layout/hProcess9"/>
    <dgm:cxn modelId="{6D2E33B7-96B5-478F-960B-74F7A6316DC8}" type="presParOf" srcId="{D576ED7D-FD2F-42CF-B7FE-08484D190AF1}" destId="{722F157C-5647-443B-8945-6F1884D378D7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3983B4-EE12-413F-AECD-D4032B5AD350}">
      <dsp:nvSpPr>
        <dsp:cNvPr id="0" name=""/>
        <dsp:cNvSpPr/>
      </dsp:nvSpPr>
      <dsp:spPr>
        <a:xfrm>
          <a:off x="620309" y="0"/>
          <a:ext cx="7030170" cy="3605879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C8C769-B4BE-4009-B517-47812DCB32A3}">
      <dsp:nvSpPr>
        <dsp:cNvPr id="0" name=""/>
        <dsp:cNvSpPr/>
      </dsp:nvSpPr>
      <dsp:spPr>
        <a:xfrm>
          <a:off x="3634" y="1081763"/>
          <a:ext cx="1589138" cy="14423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u="none" kern="1200" baseline="0" dirty="0" smtClean="0">
              <a:latin typeface="+mn-lt"/>
              <a:ea typeface="+mn-ea"/>
              <a:cs typeface="+mn-cs"/>
            </a:rPr>
            <a:t>Рабочей группой проекта, включающей представителей 17 организаций (все дивизионы) разработана концепция отраслевой системы наставничества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u="none" kern="1200" baseline="0" dirty="0" smtClean="0">
              <a:latin typeface="+mn-lt"/>
              <a:ea typeface="+mn-ea"/>
              <a:cs typeface="+mn-cs"/>
            </a:rPr>
            <a:t>(сентябрь 2013г.)</a:t>
          </a:r>
          <a:endParaRPr lang="ru-RU" sz="900" kern="1200" dirty="0"/>
        </a:p>
      </dsp:txBody>
      <dsp:txXfrm>
        <a:off x="74044" y="1152173"/>
        <a:ext cx="1448318" cy="1301531"/>
      </dsp:txXfrm>
    </dsp:sp>
    <dsp:sp modelId="{5DC8CF9F-E4E5-4790-B3EB-E1F88937071B}">
      <dsp:nvSpPr>
        <dsp:cNvPr id="0" name=""/>
        <dsp:cNvSpPr/>
      </dsp:nvSpPr>
      <dsp:spPr>
        <a:xfrm>
          <a:off x="1672229" y="1081763"/>
          <a:ext cx="1589138" cy="14423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Концепция отраслевой системы наставничества утверждена на конференции «Люди Росатома 2013»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(ноябрь 2013г.)</a:t>
          </a:r>
          <a:endParaRPr lang="ru-RU" sz="900" kern="1200" dirty="0"/>
        </a:p>
      </dsp:txBody>
      <dsp:txXfrm>
        <a:off x="1742639" y="1152173"/>
        <a:ext cx="1448318" cy="1301531"/>
      </dsp:txXfrm>
    </dsp:sp>
    <dsp:sp modelId="{331E0523-FF39-48F4-844C-168FC81CEACD}">
      <dsp:nvSpPr>
        <dsp:cNvPr id="0" name=""/>
        <dsp:cNvSpPr/>
      </dsp:nvSpPr>
      <dsp:spPr>
        <a:xfrm>
          <a:off x="3340825" y="1081763"/>
          <a:ext cx="1589138" cy="14423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Разработка проекта отраслевых методических рекомендаций по развитию системы наставничества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Июнь 2014г.</a:t>
          </a:r>
        </a:p>
      </dsp:txBody>
      <dsp:txXfrm>
        <a:off x="3411235" y="1152173"/>
        <a:ext cx="1448318" cy="1301531"/>
      </dsp:txXfrm>
    </dsp:sp>
    <dsp:sp modelId="{8F9A2FF0-F20A-4F12-8FFA-39C62018D533}">
      <dsp:nvSpPr>
        <dsp:cNvPr id="0" name=""/>
        <dsp:cNvSpPr/>
      </dsp:nvSpPr>
      <dsp:spPr>
        <a:xfrm>
          <a:off x="5009420" y="1081763"/>
          <a:ext cx="1589138" cy="14423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Обсуждение проекта методических рекомендаций с СУП дивизионов, группой по сохранению КВЗ, наставниками отрасли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(июнь – октябрь 2014г.)</a:t>
          </a:r>
        </a:p>
      </dsp:txBody>
      <dsp:txXfrm>
        <a:off x="5079830" y="1152173"/>
        <a:ext cx="1448318" cy="1301531"/>
      </dsp:txXfrm>
    </dsp:sp>
    <dsp:sp modelId="{722F157C-5647-443B-8945-6F1884D378D7}">
      <dsp:nvSpPr>
        <dsp:cNvPr id="0" name=""/>
        <dsp:cNvSpPr/>
      </dsp:nvSpPr>
      <dsp:spPr>
        <a:xfrm>
          <a:off x="6678015" y="1081763"/>
          <a:ext cx="1589138" cy="14423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Доработка и утверждение МР по развитию системы наставничества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(декабрь 2014г.)</a:t>
          </a:r>
        </a:p>
      </dsp:txBody>
      <dsp:txXfrm>
        <a:off x="6748425" y="1152173"/>
        <a:ext cx="1448318" cy="13015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26" cy="496780"/>
          </a:xfrm>
          <a:prstGeom prst="rect">
            <a:avLst/>
          </a:prstGeom>
        </p:spPr>
        <p:txBody>
          <a:bodyPr vert="horz" lIns="83413" tIns="41706" rIns="83413" bIns="41706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22" y="0"/>
            <a:ext cx="2946326" cy="496780"/>
          </a:xfrm>
          <a:prstGeom prst="rect">
            <a:avLst/>
          </a:prstGeom>
        </p:spPr>
        <p:txBody>
          <a:bodyPr vert="horz" lIns="83413" tIns="41706" rIns="83413" bIns="41706" rtlCol="0"/>
          <a:lstStyle>
            <a:lvl1pPr algn="r">
              <a:defRPr sz="1100"/>
            </a:lvl1pPr>
          </a:lstStyle>
          <a:p>
            <a:fld id="{59284280-A526-4624-935F-64D2EDB8BF01}" type="datetimeFigureOut">
              <a:rPr lang="ru-RU" smtClean="0"/>
              <a:pPr/>
              <a:t>10.12.2014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977"/>
            <a:ext cx="2946326" cy="496779"/>
          </a:xfrm>
          <a:prstGeom prst="rect">
            <a:avLst/>
          </a:prstGeom>
        </p:spPr>
        <p:txBody>
          <a:bodyPr vert="horz" lIns="83413" tIns="41706" rIns="83413" bIns="41706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22" y="9429977"/>
            <a:ext cx="2946326" cy="496779"/>
          </a:xfrm>
          <a:prstGeom prst="rect">
            <a:avLst/>
          </a:prstGeom>
        </p:spPr>
        <p:txBody>
          <a:bodyPr vert="horz" lIns="83413" tIns="41706" rIns="83413" bIns="41706" rtlCol="0" anchor="b"/>
          <a:lstStyle>
            <a:lvl1pPr algn="r">
              <a:defRPr sz="1100"/>
            </a:lvl1pPr>
          </a:lstStyle>
          <a:p>
            <a:fld id="{46F3A84E-29D9-4E1C-978A-5258AB6AB7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53932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326" cy="498254"/>
          </a:xfrm>
          <a:prstGeom prst="rect">
            <a:avLst/>
          </a:prstGeom>
        </p:spPr>
        <p:txBody>
          <a:bodyPr vert="horz" lIns="83413" tIns="41706" rIns="83413" bIns="41706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922" y="1"/>
            <a:ext cx="2946326" cy="498254"/>
          </a:xfrm>
          <a:prstGeom prst="rect">
            <a:avLst/>
          </a:prstGeom>
        </p:spPr>
        <p:txBody>
          <a:bodyPr vert="horz" lIns="83413" tIns="41706" rIns="83413" bIns="41706" rtlCol="0"/>
          <a:lstStyle>
            <a:lvl1pPr algn="r">
              <a:defRPr sz="1100"/>
            </a:lvl1pPr>
          </a:lstStyle>
          <a:p>
            <a:fld id="{CD069EE1-BA6A-411F-B74A-F15D83DC15EC}" type="datetimeFigureOut">
              <a:rPr lang="ru-RU" smtClean="0"/>
              <a:pPr/>
              <a:t>10.12.2014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413" tIns="41706" rIns="83413" bIns="41706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99" y="4777639"/>
            <a:ext cx="5438711" cy="3909378"/>
          </a:xfrm>
          <a:prstGeom prst="rect">
            <a:avLst/>
          </a:prstGeom>
        </p:spPr>
        <p:txBody>
          <a:bodyPr vert="horz" lIns="83413" tIns="41706" rIns="83413" bIns="41706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983"/>
            <a:ext cx="2946326" cy="498254"/>
          </a:xfrm>
          <a:prstGeom prst="rect">
            <a:avLst/>
          </a:prstGeom>
        </p:spPr>
        <p:txBody>
          <a:bodyPr vert="horz" lIns="83413" tIns="41706" rIns="83413" bIns="41706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922" y="9429983"/>
            <a:ext cx="2946326" cy="498254"/>
          </a:xfrm>
          <a:prstGeom prst="rect">
            <a:avLst/>
          </a:prstGeom>
        </p:spPr>
        <p:txBody>
          <a:bodyPr vert="horz" lIns="83413" tIns="41706" rIns="83413" bIns="41706" rtlCol="0" anchor="b"/>
          <a:lstStyle>
            <a:lvl1pPr algn="r">
              <a:defRPr sz="1100"/>
            </a:lvl1pPr>
          </a:lstStyle>
          <a:p>
            <a:fld id="{EA9F0EF1-2704-4DDD-ACE9-71B7EAA9EAB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4091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F0EF1-2704-4DDD-ACE9-71B7EAA9EAB3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594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F0EF1-2704-4DDD-ACE9-71B7EAA9EAB3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9160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F0EF1-2704-4DDD-ACE9-71B7EAA9EAB3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1762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F0EF1-2704-4DDD-ACE9-71B7EAA9EAB3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4351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F0EF1-2704-4DDD-ACE9-71B7EAA9EAB3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1903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864288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252000" y="3902040"/>
            <a:ext cx="864288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8036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4680360" y="390204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252000" y="390204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68036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252000" y="1268280"/>
            <a:ext cx="8642880" cy="50436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8642880" cy="5043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4217400" cy="5043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80360" y="1268280"/>
            <a:ext cx="4217400" cy="5043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68360" y="0"/>
            <a:ext cx="7632360" cy="6311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252000" y="390204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680360" y="1268280"/>
            <a:ext cx="4217400" cy="5043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252000" y="1268280"/>
            <a:ext cx="8642880" cy="50436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4217400" cy="5043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8036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80360" y="390204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8036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252000" y="3902040"/>
            <a:ext cx="864252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864288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252000" y="3902040"/>
            <a:ext cx="864288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8036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680360" y="390204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252000" y="390204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68036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70" y="293689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8" y="2181279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82" y="3284539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41552250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B1FF1-CCDF-4618-AA96-E8A119FBE8B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10256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5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A8CA9-93DE-4B7A-8A4C-829BC098C49D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180253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40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77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7BF891-1D59-4F4C-B61D-5E8F6EAE0D2F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787368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DD88FF-85F4-4C60-8572-CECE21825D8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80848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8642880" cy="5043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134EE-8B42-487F-8351-0A0C29847FB3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259019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05403-2FC7-4808-862D-3C60E154C242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035023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790FE-918C-4DCC-84CA-0F200113AF5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108913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6837E-CF6D-4694-BB78-72211E95C02E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008192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0D91B-E982-450F-9B69-5E33DCD91F05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288072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6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8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D5527-F64D-45B9-B43A-758573C3536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701167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 cstate="print"/>
          <a:srcRect l="19760" t="20378" r="11069" b="63089"/>
          <a:stretch>
            <a:fillRect/>
          </a:stretch>
        </p:blipFill>
        <p:spPr bwMode="auto">
          <a:xfrm>
            <a:off x="11730" y="190503"/>
            <a:ext cx="9132277" cy="18446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</p:spPr>
      </p:pic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2" cstate="print"/>
          <a:srcRect l="43388" t="65187" r="11069" b="12440"/>
          <a:stretch>
            <a:fillRect/>
          </a:stretch>
        </p:blipFill>
        <p:spPr bwMode="auto">
          <a:xfrm>
            <a:off x="3848100" y="4659313"/>
            <a:ext cx="5292969" cy="2195512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1166791" y="2456384"/>
            <a:ext cx="7291409" cy="851647"/>
          </a:xfrm>
        </p:spPr>
        <p:txBody>
          <a:bodyPr anchor="ctr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1046312" y="6596118"/>
            <a:ext cx="3068515" cy="2619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4141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08044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8C286-3BBC-445A-95C7-3797DBD4AAF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419733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5FDF9F-BF3F-47F5-9CE2-53775065BF8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848635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FFA2D-09E7-44D2-B2F1-AFC602B97C23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60414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4217400" cy="5043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4680360" y="1268280"/>
            <a:ext cx="4217400" cy="5043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4" y="1125538"/>
            <a:ext cx="4135437" cy="5148262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1" y="1125538"/>
            <a:ext cx="4137025" cy="5148262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089E8-7A5D-4759-A72A-0EB0427CDA3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408787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0775F-B7BC-4619-A5C4-1D5AF536210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533955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043095-0124-4117-8799-2379461652D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771711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1EA05-B174-4CFA-A35E-F54B2473F2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507385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17873-4737-44A9-A3B7-1986D453253F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235897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93D73-CE36-45CB-9747-A65A3B671ABD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112951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A0C57-AE03-4A46-8BC5-CAB2E1B3565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644652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1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4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AFE3B-4CF8-486D-8476-174CCA6ADF0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018626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922" y="274638"/>
            <a:ext cx="7562675" cy="1143000"/>
          </a:xfrm>
          <a:prstGeom prst="rect">
            <a:avLst/>
          </a:prstGeom>
        </p:spPr>
        <p:txBody>
          <a:bodyPr/>
          <a:lstStyle>
            <a:lvl1pPr>
              <a:defRPr sz="3139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61B66-701C-4644-A4EA-467A2ECE53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7186"/>
      </p:ext>
    </p:extLst>
  </p:cSld>
  <p:clrMapOvr>
    <a:masterClrMapping/>
  </p:clrMapOvr>
  <p:transition>
    <p:fade thruBlk="1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ркированый 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>
          <a:xfrm>
            <a:off x="661036" y="6284669"/>
            <a:ext cx="5325618" cy="365881"/>
          </a:xfrm>
          <a:prstGeom prst="rect">
            <a:avLst/>
          </a:prstGeom>
        </p:spPr>
        <p:txBody>
          <a:bodyPr lIns="83448" tIns="41724" rIns="83448" bIns="41724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41414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DDD8AE-41E1-471F-8F93-F6F27CD8EE67}" type="slidenum">
              <a:rPr lang="ru-RU" smtClean="0">
                <a:solidFill>
                  <a:srgbClr val="003274"/>
                </a:solidFill>
              </a:rPr>
              <a:pPr/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2" hasCustomPrompt="1"/>
          </p:nvPr>
        </p:nvSpPr>
        <p:spPr>
          <a:xfrm>
            <a:off x="586111" y="1576920"/>
            <a:ext cx="7938661" cy="4581071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ru-RU" dirty="0" smtClean="0"/>
              <a:t>Заголовок (</a:t>
            </a:r>
            <a:r>
              <a:rPr lang="en-US" dirty="0" smtClean="0"/>
              <a:t>Calibri</a:t>
            </a:r>
            <a:r>
              <a:rPr lang="ru-RU" dirty="0" smtClean="0"/>
              <a:t>, 24 </a:t>
            </a:r>
            <a:r>
              <a:rPr lang="ru-RU" dirty="0" err="1" smtClean="0"/>
              <a:t>пт</a:t>
            </a:r>
            <a:r>
              <a:rPr lang="ru-RU" dirty="0" smtClean="0"/>
              <a:t>, жирный)</a:t>
            </a:r>
          </a:p>
          <a:p>
            <a:pPr lvl="1"/>
            <a:r>
              <a:rPr lang="ru-RU" dirty="0" smtClean="0"/>
              <a:t>Первый уровень (</a:t>
            </a:r>
            <a:r>
              <a:rPr lang="ru-RU" dirty="0" err="1" smtClean="0"/>
              <a:t>Calibri</a:t>
            </a:r>
            <a:r>
              <a:rPr lang="ru-RU" dirty="0" smtClean="0"/>
              <a:t>, 20 </a:t>
            </a:r>
            <a:r>
              <a:rPr lang="ru-RU" dirty="0" err="1" smtClean="0"/>
              <a:t>пт</a:t>
            </a:r>
            <a:r>
              <a:rPr lang="ru-RU" dirty="0" smtClean="0"/>
              <a:t>)</a:t>
            </a:r>
          </a:p>
          <a:p>
            <a:pPr lvl="2"/>
            <a:r>
              <a:rPr lang="ru-RU" dirty="0" smtClean="0"/>
              <a:t>Второй уровень (</a:t>
            </a:r>
            <a:r>
              <a:rPr lang="ru-RU" dirty="0" err="1" smtClean="0"/>
              <a:t>Calibri</a:t>
            </a:r>
            <a:r>
              <a:rPr lang="ru-RU" dirty="0" smtClean="0"/>
              <a:t>, 18 </a:t>
            </a:r>
            <a:r>
              <a:rPr lang="ru-RU" dirty="0" err="1" smtClean="0"/>
              <a:t>пт</a:t>
            </a:r>
            <a:r>
              <a:rPr lang="ru-RU" dirty="0" smtClean="0"/>
              <a:t>)</a:t>
            </a:r>
          </a:p>
          <a:p>
            <a:pPr lvl="3"/>
            <a:r>
              <a:rPr lang="ru-RU" dirty="0" smtClean="0"/>
              <a:t>Третий уровень (</a:t>
            </a:r>
            <a:r>
              <a:rPr lang="ru-RU" dirty="0" err="1" smtClean="0"/>
              <a:t>Calibri</a:t>
            </a:r>
            <a:r>
              <a:rPr lang="ru-RU" dirty="0" smtClean="0"/>
              <a:t>, 16 </a:t>
            </a:r>
            <a:r>
              <a:rPr lang="ru-RU" dirty="0" err="1" smtClean="0"/>
              <a:t>пт</a:t>
            </a:r>
            <a:r>
              <a:rPr lang="ru-RU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63881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8504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252000" y="1268280"/>
            <a:ext cx="8642880" cy="50436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4542436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8642880" cy="5043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26630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4217400" cy="5043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80360" y="1268280"/>
            <a:ext cx="4217400" cy="5043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01841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451021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68360" y="0"/>
            <a:ext cx="7632360" cy="6311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36805365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252000" y="390204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680360" y="1268280"/>
            <a:ext cx="4217400" cy="5043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83398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4217400" cy="5043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8036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80360" y="390204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16435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8036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252000" y="3902040"/>
            <a:ext cx="864252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3975948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864288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252000" y="3902040"/>
            <a:ext cx="864288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9038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468360" y="0"/>
            <a:ext cx="7632360" cy="6311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8036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680360" y="390204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252000" y="390204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48724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68036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111033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3480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252000" y="1268280"/>
            <a:ext cx="8642880" cy="50436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05031058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8642880" cy="5043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40067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4217400" cy="5043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80360" y="1268280"/>
            <a:ext cx="4217400" cy="5043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664725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264571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68360" y="0"/>
            <a:ext cx="7632360" cy="6311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1585498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252000" y="390204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680360" y="1268280"/>
            <a:ext cx="4217400" cy="5043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983242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4217400" cy="5043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8036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80360" y="390204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4721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252000" y="390204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4680360" y="1268280"/>
            <a:ext cx="4217400" cy="5043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8036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252000" y="3902040"/>
            <a:ext cx="864252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04913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864288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252000" y="3902040"/>
            <a:ext cx="864288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595663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8036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680360" y="390204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252000" y="390204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079743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68036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1506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4217400" cy="5043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68036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680360" y="390204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25200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680360" y="1268280"/>
            <a:ext cx="421740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252000" y="3902040"/>
            <a:ext cx="8642520" cy="240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4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4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image" Target="../media/image4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005680" y="106200"/>
            <a:ext cx="887040" cy="785520"/>
          </a:xfrm>
          <a:prstGeom prst="rect">
            <a:avLst/>
          </a:prstGeom>
        </p:spPr>
      </p:pic>
      <p:pic>
        <p:nvPicPr>
          <p:cNvPr id="5" name="navigation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24000" y="293760"/>
            <a:ext cx="1674360" cy="1480680"/>
          </a:xfrm>
          <a:prstGeom prst="rect">
            <a:avLst/>
          </a:prstGeom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12720" y="2181240"/>
            <a:ext cx="8280000" cy="1031400"/>
          </a:xfrm>
          <a:prstGeom prst="rect">
            <a:avLst/>
          </a:prstGeom>
        </p:spPr>
        <p:txBody>
          <a:bodyPr lIns="0" tIns="0" rIns="0" bIns="0" anchor="ctr"/>
          <a:lstStyle/>
          <a:p>
            <a:pPr>
              <a:lnSpc>
                <a:spcPct val="130000"/>
              </a:lnSpc>
            </a:pPr>
            <a:r>
              <a:rPr lang="ru-RU" b="1">
                <a:solidFill>
                  <a:srgbClr val="003274"/>
                </a:solidFill>
                <a:latin typeface="Arial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navigation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005680" y="106200"/>
            <a:ext cx="887040" cy="785520"/>
          </a:xfrm>
          <a:prstGeom prst="rect">
            <a:avLst/>
          </a:prstGeom>
        </p:spPr>
      </p:pic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560"/>
          </a:xfrm>
          <a:prstGeom prst="rect">
            <a:avLst/>
          </a:prstGeom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ru-RU" sz="2000" b="1">
                <a:solidFill>
                  <a:srgbClr val="003274"/>
                </a:solidFill>
                <a:latin typeface="Arial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68360" y="1125360"/>
            <a:ext cx="8424360" cy="514800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ru-RU" sz="1600">
                <a:solidFill>
                  <a:srgbClr val="414142"/>
                </a:solidFill>
                <a:latin typeface="Arial"/>
              </a:rPr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 sz="1600">
                <a:solidFill>
                  <a:srgbClr val="414142"/>
                </a:solidFill>
                <a:latin typeface="Arial"/>
              </a:rPr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 sz="1600">
                <a:solidFill>
                  <a:srgbClr val="414142"/>
                </a:solidFill>
                <a:latin typeface="Arial"/>
              </a:rPr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 sz="1600">
                <a:solidFill>
                  <a:srgbClr val="414142"/>
                </a:solidFill>
                <a:latin typeface="Arial"/>
              </a:rPr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 sz="1600">
                <a:solidFill>
                  <a:srgbClr val="414142"/>
                </a:solidFill>
                <a:latin typeface="Arial"/>
              </a:rPr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 sz="1600">
                <a:solidFill>
                  <a:srgbClr val="414142"/>
                </a:solidFill>
                <a:latin typeface="Arial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Blip>
                <a:blip r:embed="rId16"/>
              </a:buBlip>
            </a:pPr>
            <a:r>
              <a:rPr lang="ru-RU" sz="1600">
                <a:solidFill>
                  <a:srgbClr val="414142"/>
                </a:solidFill>
                <a:latin typeface="Arial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ru-RU" sz="1400">
                <a:solidFill>
                  <a:srgbClr val="414142"/>
                </a:solidFill>
                <a:latin typeface="Arial"/>
              </a:rPr>
              <a:t>Второй уровень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ru-RU" sz="2200">
                <a:solidFill>
                  <a:srgbClr val="414142"/>
                </a:solidFill>
                <a:latin typeface="Arial"/>
              </a:rPr>
              <a:t>Третий уровень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ru-RU" sz="2000">
                <a:solidFill>
                  <a:srgbClr val="414142"/>
                </a:solidFill>
                <a:latin typeface="Arial"/>
              </a:rPr>
              <a:t>Четвертый уровень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ru-RU" sz="2000">
                <a:solidFill>
                  <a:srgbClr val="414142"/>
                </a:solidFill>
                <a:latin typeface="Arial"/>
              </a:rPr>
              <a:t>Пятый уровень</a:t>
            </a:r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sldNum"/>
          </p:nvPr>
        </p:nvSpPr>
        <p:spPr>
          <a:xfrm>
            <a:off x="8259840" y="6448320"/>
            <a:ext cx="626760" cy="377640"/>
          </a:xfrm>
          <a:prstGeom prst="rect">
            <a:avLst/>
          </a:prstGeom>
        </p:spPr>
        <p:txBody>
          <a:bodyPr lIns="0" tIns="0" rIns="0" bIns="0" anchor="ctr" anchorCtr="1"/>
          <a:lstStyle/>
          <a:p>
            <a:pPr>
              <a:lnSpc>
                <a:spcPct val="100000"/>
              </a:lnSpc>
            </a:pPr>
            <a:fld id="{E6DF9F0F-954E-4617-BA70-62ED7DC57C4F}" type="slidenum">
              <a:rPr lang="ru-RU" b="1">
                <a:solidFill>
                  <a:srgbClr val="003274"/>
                </a:solidFill>
                <a:latin typeface="Arial"/>
              </a:rPr>
              <a:pPr>
                <a:lnSpc>
                  <a:spcPct val="100000"/>
                </a:lnSpc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7" y="6448479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b="1">
                <a:solidFill>
                  <a:schemeClr val="hlink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D272EA8-4B81-4A31-A7C3-D00B044141D1}" type="slidenum">
              <a:rPr lang="ru-RU">
                <a:solidFill>
                  <a:srgbClr val="003274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005764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0370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6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7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7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navigation8" descr="ujkm,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005764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4" y="6448427"/>
            <a:ext cx="627062" cy="377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031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CC6CCD-F402-41ED-BC54-A39A1C405A29}" type="slidenum">
              <a:rPr lang="ru-RU">
                <a:solidFill>
                  <a:srgbClr val="003274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2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1846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846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846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846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846" b="1">
          <a:solidFill>
            <a:schemeClr val="hlink"/>
          </a:solidFill>
          <a:latin typeface="Arial" charset="0"/>
          <a:cs typeface="Arial" charset="0"/>
        </a:defRPr>
      </a:lvl5pPr>
      <a:lvl6pPr marL="422041" algn="l" rtl="0" fontAlgn="base">
        <a:spcBef>
          <a:spcPct val="0"/>
        </a:spcBef>
        <a:spcAft>
          <a:spcPct val="0"/>
        </a:spcAft>
        <a:defRPr sz="1846" b="1">
          <a:solidFill>
            <a:schemeClr val="hlink"/>
          </a:solidFill>
          <a:latin typeface="Arial" charset="0"/>
          <a:cs typeface="Arial" charset="0"/>
        </a:defRPr>
      </a:lvl6pPr>
      <a:lvl7pPr marL="844083" algn="l" rtl="0" fontAlgn="base">
        <a:spcBef>
          <a:spcPct val="0"/>
        </a:spcBef>
        <a:spcAft>
          <a:spcPct val="0"/>
        </a:spcAft>
        <a:defRPr sz="1846" b="1">
          <a:solidFill>
            <a:schemeClr val="hlink"/>
          </a:solidFill>
          <a:latin typeface="Arial" charset="0"/>
          <a:cs typeface="Arial" charset="0"/>
        </a:defRPr>
      </a:lvl7pPr>
      <a:lvl8pPr marL="1266124" algn="l" rtl="0" fontAlgn="base">
        <a:spcBef>
          <a:spcPct val="0"/>
        </a:spcBef>
        <a:spcAft>
          <a:spcPct val="0"/>
        </a:spcAft>
        <a:defRPr sz="1846" b="1">
          <a:solidFill>
            <a:schemeClr val="hlink"/>
          </a:solidFill>
          <a:latin typeface="Arial" charset="0"/>
          <a:cs typeface="Arial" charset="0"/>
        </a:defRPr>
      </a:lvl8pPr>
      <a:lvl9pPr marL="1688165" algn="l" rtl="0" fontAlgn="base">
        <a:spcBef>
          <a:spcPct val="0"/>
        </a:spcBef>
        <a:spcAft>
          <a:spcPct val="0"/>
        </a:spcAft>
        <a:defRPr sz="1846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67058" indent="-167058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7"/>
        </a:buBlip>
        <a:defRPr sz="1477">
          <a:solidFill>
            <a:schemeClr val="tx1"/>
          </a:solidFill>
          <a:latin typeface="+mn-lt"/>
          <a:ea typeface="+mn-ea"/>
          <a:cs typeface="+mn-cs"/>
        </a:defRPr>
      </a:lvl1pPr>
      <a:lvl2pPr marL="332651" indent="-164127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8"/>
        </a:buBlip>
        <a:defRPr sz="1292">
          <a:solidFill>
            <a:schemeClr val="tx1"/>
          </a:solidFill>
          <a:latin typeface="+mn-lt"/>
          <a:cs typeface="+mn-cs"/>
        </a:defRPr>
      </a:lvl2pPr>
      <a:lvl3pPr marL="1072688" indent="-247657" algn="l" rtl="0" eaLnBrk="0" fontAlgn="base" hangingPunct="0">
        <a:spcBef>
          <a:spcPct val="0"/>
        </a:spcBef>
        <a:spcAft>
          <a:spcPct val="30000"/>
        </a:spcAft>
        <a:buBlip>
          <a:blip r:embed="rId18"/>
        </a:buBlip>
        <a:defRPr sz="2031">
          <a:solidFill>
            <a:schemeClr val="tx1"/>
          </a:solidFill>
          <a:latin typeface="+mn-lt"/>
          <a:cs typeface="+mn-cs"/>
        </a:defRPr>
      </a:lvl3pPr>
      <a:lvl4pPr marL="1537227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  <a:cs typeface="+mn-cs"/>
        </a:defRPr>
      </a:lvl4pPr>
      <a:lvl5pPr marL="1913840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  <a:cs typeface="+mn-cs"/>
        </a:defRPr>
      </a:lvl5pPr>
      <a:lvl6pPr marL="233588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  <a:cs typeface="+mn-cs"/>
        </a:defRPr>
      </a:lvl6pPr>
      <a:lvl7pPr marL="2757923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  <a:cs typeface="+mn-cs"/>
        </a:defRPr>
      </a:lvl7pPr>
      <a:lvl8pPr marL="3179964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  <a:cs typeface="+mn-cs"/>
        </a:defRPr>
      </a:lvl8pPr>
      <a:lvl9pPr marL="3602005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navigation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005680" y="106200"/>
            <a:ext cx="887040" cy="785520"/>
          </a:xfrm>
          <a:prstGeom prst="rect">
            <a:avLst/>
          </a:prstGeom>
        </p:spPr>
      </p:pic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560"/>
          </a:xfrm>
          <a:prstGeom prst="rect">
            <a:avLst/>
          </a:prstGeom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ru-RU" sz="2000" b="1">
                <a:solidFill>
                  <a:srgbClr val="003274"/>
                </a:solidFill>
                <a:latin typeface="Arial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68360" y="1125360"/>
            <a:ext cx="8424360" cy="514800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ru-RU" sz="1600">
                <a:solidFill>
                  <a:srgbClr val="414142"/>
                </a:solidFill>
                <a:latin typeface="Arial"/>
              </a:rPr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 sz="1600">
                <a:solidFill>
                  <a:srgbClr val="414142"/>
                </a:solidFill>
                <a:latin typeface="Arial"/>
              </a:rPr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 sz="1600">
                <a:solidFill>
                  <a:srgbClr val="414142"/>
                </a:solidFill>
                <a:latin typeface="Arial"/>
              </a:rPr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 sz="1600">
                <a:solidFill>
                  <a:srgbClr val="414142"/>
                </a:solidFill>
                <a:latin typeface="Arial"/>
              </a:rPr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 sz="1600">
                <a:solidFill>
                  <a:srgbClr val="414142"/>
                </a:solidFill>
                <a:latin typeface="Arial"/>
              </a:rPr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 sz="1600">
                <a:solidFill>
                  <a:srgbClr val="414142"/>
                </a:solidFill>
                <a:latin typeface="Arial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Blip>
                <a:blip r:embed="rId16"/>
              </a:buBlip>
            </a:pPr>
            <a:r>
              <a:rPr lang="ru-RU" sz="1600">
                <a:solidFill>
                  <a:srgbClr val="414142"/>
                </a:solidFill>
                <a:latin typeface="Arial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ru-RU" sz="1400">
                <a:solidFill>
                  <a:srgbClr val="414142"/>
                </a:solidFill>
                <a:latin typeface="Arial"/>
              </a:rPr>
              <a:t>Второй уровень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ru-RU" sz="2200">
                <a:solidFill>
                  <a:srgbClr val="414142"/>
                </a:solidFill>
                <a:latin typeface="Arial"/>
              </a:rPr>
              <a:t>Третий уровень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ru-RU" sz="2000">
                <a:solidFill>
                  <a:srgbClr val="414142"/>
                </a:solidFill>
                <a:latin typeface="Arial"/>
              </a:rPr>
              <a:t>Четвертый уровень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ru-RU" sz="2000">
                <a:solidFill>
                  <a:srgbClr val="414142"/>
                </a:solidFill>
                <a:latin typeface="Arial"/>
              </a:rPr>
              <a:t>Пятый уровень</a:t>
            </a:r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sldNum"/>
          </p:nvPr>
        </p:nvSpPr>
        <p:spPr>
          <a:xfrm>
            <a:off x="8259840" y="6448320"/>
            <a:ext cx="626760" cy="377640"/>
          </a:xfrm>
          <a:prstGeom prst="rect">
            <a:avLst/>
          </a:prstGeom>
        </p:spPr>
        <p:txBody>
          <a:bodyPr lIns="0" tIns="0" rIns="0" bIns="0" anchor="ctr" anchorCtr="1"/>
          <a:lstStyle/>
          <a:p>
            <a:fld id="{E6DF9F0F-954E-4617-BA70-62ED7DC57C4F}" type="slidenum">
              <a:rPr lang="ru-RU" b="1">
                <a:solidFill>
                  <a:srgbClr val="003274"/>
                </a:solidFill>
              </a:rPr>
              <a:pPr/>
              <a:t>‹#›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540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navigation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005680" y="106200"/>
            <a:ext cx="887040" cy="785520"/>
          </a:xfrm>
          <a:prstGeom prst="rect">
            <a:avLst/>
          </a:prstGeom>
        </p:spPr>
      </p:pic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7632360" cy="961560"/>
          </a:xfrm>
          <a:prstGeom prst="rect">
            <a:avLst/>
          </a:prstGeom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ru-RU" sz="2000" b="1">
                <a:solidFill>
                  <a:srgbClr val="003274"/>
                </a:solidFill>
                <a:latin typeface="Arial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68360" y="1125360"/>
            <a:ext cx="8424360" cy="514800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ru-RU" sz="1600">
                <a:solidFill>
                  <a:srgbClr val="414142"/>
                </a:solidFill>
                <a:latin typeface="Arial"/>
              </a:rPr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 sz="1600">
                <a:solidFill>
                  <a:srgbClr val="414142"/>
                </a:solidFill>
                <a:latin typeface="Arial"/>
              </a:rPr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 sz="1600">
                <a:solidFill>
                  <a:srgbClr val="414142"/>
                </a:solidFill>
                <a:latin typeface="Arial"/>
              </a:rPr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 sz="1600">
                <a:solidFill>
                  <a:srgbClr val="414142"/>
                </a:solidFill>
                <a:latin typeface="Arial"/>
              </a:rPr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 sz="1600">
                <a:solidFill>
                  <a:srgbClr val="414142"/>
                </a:solidFill>
                <a:latin typeface="Arial"/>
              </a:rPr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 sz="1600">
                <a:solidFill>
                  <a:srgbClr val="414142"/>
                </a:solidFill>
                <a:latin typeface="Arial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Blip>
                <a:blip r:embed="rId16"/>
              </a:buBlip>
            </a:pPr>
            <a:r>
              <a:rPr lang="ru-RU" sz="1600">
                <a:solidFill>
                  <a:srgbClr val="414142"/>
                </a:solidFill>
                <a:latin typeface="Arial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ru-RU" sz="1400">
                <a:solidFill>
                  <a:srgbClr val="414142"/>
                </a:solidFill>
                <a:latin typeface="Arial"/>
              </a:rPr>
              <a:t>Второй уровень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ru-RU" sz="2200">
                <a:solidFill>
                  <a:srgbClr val="414142"/>
                </a:solidFill>
                <a:latin typeface="Arial"/>
              </a:rPr>
              <a:t>Третий уровень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ru-RU" sz="2000">
                <a:solidFill>
                  <a:srgbClr val="414142"/>
                </a:solidFill>
                <a:latin typeface="Arial"/>
              </a:rPr>
              <a:t>Четвертый уровень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ru-RU" sz="2000">
                <a:solidFill>
                  <a:srgbClr val="414142"/>
                </a:solidFill>
                <a:latin typeface="Arial"/>
              </a:rPr>
              <a:t>Пятый уровень</a:t>
            </a:r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sldNum"/>
          </p:nvPr>
        </p:nvSpPr>
        <p:spPr>
          <a:xfrm>
            <a:off x="8259840" y="6448320"/>
            <a:ext cx="626760" cy="377640"/>
          </a:xfrm>
          <a:prstGeom prst="rect">
            <a:avLst/>
          </a:prstGeom>
        </p:spPr>
        <p:txBody>
          <a:bodyPr lIns="0" tIns="0" rIns="0" bIns="0" anchor="ctr" anchorCtr="1"/>
          <a:lstStyle/>
          <a:p>
            <a:fld id="{E6DF9F0F-954E-4617-BA70-62ED7DC57C4F}" type="slidenum">
              <a:rPr lang="ru-RU" b="1">
                <a:solidFill>
                  <a:srgbClr val="003274"/>
                </a:solidFill>
              </a:rPr>
              <a:pPr/>
              <a:t>‹#›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92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" Type="http://schemas.openxmlformats.org/officeDocument/2006/relationships/tags" Target="../tags/tag3.xml"/><Relationship Id="rId21" Type="http://schemas.openxmlformats.org/officeDocument/2006/relationships/image" Target="../media/image11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notesSlide" Target="../notesSlides/notesSlide4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10" Type="http://schemas.openxmlformats.org/officeDocument/2006/relationships/tags" Target="../tags/tag10.xml"/><Relationship Id="rId19" Type="http://schemas.openxmlformats.org/officeDocument/2006/relationships/slideLayout" Target="../slideLayouts/slideLayout13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6.xml"/><Relationship Id="rId3" Type="http://schemas.openxmlformats.org/officeDocument/2006/relationships/tags" Target="../tags/tag21.xml"/><Relationship Id="rId7" Type="http://schemas.openxmlformats.org/officeDocument/2006/relationships/tags" Target="../tags/tag25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notesSlide" Target="../notesSlides/notesSlide5.xml"/><Relationship Id="rId5" Type="http://schemas.openxmlformats.org/officeDocument/2006/relationships/tags" Target="../tags/tag23.xml"/><Relationship Id="rId10" Type="http://schemas.openxmlformats.org/officeDocument/2006/relationships/slideLayout" Target="../slideLayouts/slideLayout13.xml"/><Relationship Id="rId4" Type="http://schemas.openxmlformats.org/officeDocument/2006/relationships/tags" Target="../tags/tag22.xml"/><Relationship Id="rId9" Type="http://schemas.openxmlformats.org/officeDocument/2006/relationships/tags" Target="../tags/tag2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Shape 1"/>
          <p:cNvSpPr txBox="1"/>
          <p:nvPr/>
        </p:nvSpPr>
        <p:spPr>
          <a:xfrm>
            <a:off x="612720" y="2181240"/>
            <a:ext cx="8280000" cy="1031400"/>
          </a:xfrm>
          <a:prstGeom prst="rect">
            <a:avLst/>
          </a:prstGeom>
        </p:spPr>
        <p:txBody>
          <a:bodyPr lIns="0" tIns="0" rIns="0" bIns="0" anchor="ctr"/>
          <a:lstStyle/>
          <a:p>
            <a:pPr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3274"/>
                </a:solidFill>
                <a:latin typeface="Arial" pitchFamily="34" charset="0"/>
                <a:ea typeface="Helvetica" pitchFamily="34" charset="0"/>
                <a:cs typeface="Helvetica" pitchFamily="34" charset="0"/>
                <a:sym typeface="Arial" pitchFamily="34" charset="0"/>
              </a:rPr>
              <a:t>О реализации мероприятий по развитию наставничества</a:t>
            </a:r>
            <a:endParaRPr lang="ru-RU" sz="2400" b="1" dirty="0">
              <a:solidFill>
                <a:srgbClr val="003274"/>
              </a:solidFill>
              <a:latin typeface="Arial" pitchFamily="34" charset="0"/>
              <a:ea typeface="Helvetica" pitchFamily="34" charset="0"/>
              <a:cs typeface="Helvetica" pitchFamily="34" charset="0"/>
              <a:sym typeface="Arial" pitchFamily="34" charset="0"/>
            </a:endParaRPr>
          </a:p>
        </p:txBody>
      </p:sp>
      <p:sp>
        <p:nvSpPr>
          <p:cNvPr id="5" name="TextShape 1"/>
          <p:cNvSpPr txBox="1"/>
          <p:nvPr/>
        </p:nvSpPr>
        <p:spPr>
          <a:xfrm>
            <a:off x="612720" y="4791762"/>
            <a:ext cx="4734733" cy="1031400"/>
          </a:xfrm>
          <a:prstGeom prst="rect">
            <a:avLst/>
          </a:prstGeom>
        </p:spPr>
        <p:txBody>
          <a:bodyPr lIns="0" tIns="0" rIns="0" bIns="0" anchor="ctr"/>
          <a:lstStyle/>
          <a:p>
            <a:pPr>
              <a:lnSpc>
                <a:spcPct val="130000"/>
              </a:lnSpc>
            </a:pPr>
            <a:endParaRPr lang="ru-RU" sz="1400" b="1" dirty="0">
              <a:solidFill>
                <a:srgbClr val="003274"/>
              </a:solidFill>
              <a:latin typeface="Arial" pitchFamily="34" charset="0"/>
              <a:ea typeface="Helvetica" pitchFamily="34" charset="0"/>
              <a:cs typeface="Helvetica" pitchFamily="34" charset="0"/>
              <a:sym typeface="Arial" pitchFamily="34" charset="0"/>
            </a:endParaRPr>
          </a:p>
          <a:p>
            <a:r>
              <a:rPr lang="ru-RU" sz="1400" b="1" dirty="0">
                <a:solidFill>
                  <a:srgbClr val="003274"/>
                </a:solidFill>
                <a:latin typeface="Arial" pitchFamily="34" charset="0"/>
                <a:ea typeface="Helvetica" pitchFamily="34" charset="0"/>
                <a:cs typeface="Helvetica" pitchFamily="34" charset="0"/>
                <a:sym typeface="Arial" pitchFamily="34" charset="0"/>
              </a:rPr>
              <a:t>Заседание Отраслевой комиссии по регулированию социально-трудовых отношений</a:t>
            </a:r>
            <a:endParaRPr lang="en-US" sz="1400" b="1" dirty="0">
              <a:solidFill>
                <a:srgbClr val="003274"/>
              </a:solidFill>
              <a:latin typeface="Arial" pitchFamily="34" charset="0"/>
              <a:ea typeface="Helvetica" pitchFamily="34" charset="0"/>
              <a:cs typeface="Helvetica" pitchFamily="34" charset="0"/>
              <a:sym typeface="Arial" pitchFamily="34" charset="0"/>
            </a:endParaRPr>
          </a:p>
          <a:p>
            <a:r>
              <a:rPr lang="ru-RU" sz="1400" b="1" dirty="0">
                <a:solidFill>
                  <a:srgbClr val="003274"/>
                </a:solidFill>
                <a:latin typeface="Arial" pitchFamily="34" charset="0"/>
                <a:ea typeface="Helvetica" pitchFamily="34" charset="0"/>
                <a:cs typeface="Helvetica" pitchFamily="34" charset="0"/>
                <a:sym typeface="Arial" pitchFamily="34" charset="0"/>
              </a:rPr>
              <a:t>11 декабря 2014 г</a:t>
            </a:r>
            <a:r>
              <a:rPr lang="ru-RU" sz="1400" b="1" dirty="0" smtClean="0">
                <a:solidFill>
                  <a:srgbClr val="003274"/>
                </a:solidFill>
                <a:latin typeface="Arial" pitchFamily="34" charset="0"/>
                <a:ea typeface="Helvetica" pitchFamily="34" charset="0"/>
                <a:cs typeface="Helvetica" pitchFamily="34" charset="0"/>
                <a:sym typeface="Arial" pitchFamily="34" charset="0"/>
              </a:rPr>
              <a:t>.</a:t>
            </a:r>
            <a:endParaRPr lang="ru-RU" sz="1400" b="1" dirty="0"/>
          </a:p>
        </p:txBody>
      </p:sp>
      <p:sp>
        <p:nvSpPr>
          <p:cNvPr id="6" name="AutoShape 4"/>
          <p:cNvSpPr>
            <a:spLocks/>
          </p:cNvSpPr>
          <p:nvPr/>
        </p:nvSpPr>
        <p:spPr bwMode="auto">
          <a:xfrm>
            <a:off x="612720" y="3661795"/>
            <a:ext cx="6691050" cy="935657"/>
          </a:xfrm>
          <a:custGeom>
            <a:avLst/>
            <a:gdLst>
              <a:gd name="T0" fmla="*/ 682332305 w 21600"/>
              <a:gd name="T1" fmla="*/ 21778386 h 21600"/>
              <a:gd name="T2" fmla="*/ 682332305 w 21600"/>
              <a:gd name="T3" fmla="*/ 21778386 h 21600"/>
              <a:gd name="T4" fmla="*/ 682332305 w 21600"/>
              <a:gd name="T5" fmla="*/ 21778386 h 21600"/>
              <a:gd name="T6" fmla="*/ 682332305 w 21600"/>
              <a:gd name="T7" fmla="*/ 2177838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ru-RU"/>
            </a:defPPr>
            <a:lvl1pPr algn="ctr" rtl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rgbClr val="414142"/>
                </a:solidFill>
                <a:latin typeface="Arial" pitchFamily="34" charset="0"/>
                <a:ea typeface="Helvetica" pitchFamily="34" charset="0"/>
                <a:cs typeface="Helvetica" pitchFamily="34" charset="0"/>
                <a:sym typeface="Arial" pitchFamily="34" charset="0"/>
              </a:defRPr>
            </a:lvl1pPr>
            <a:lvl2pPr marL="457200" algn="ctr" rtl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rgbClr val="414142"/>
                </a:solidFill>
                <a:latin typeface="Arial" pitchFamily="34" charset="0"/>
                <a:ea typeface="Helvetica" pitchFamily="34" charset="0"/>
                <a:cs typeface="Helvetica" pitchFamily="34" charset="0"/>
                <a:sym typeface="Arial" pitchFamily="34" charset="0"/>
              </a:defRPr>
            </a:lvl2pPr>
            <a:lvl3pPr marL="914400" algn="ctr" rtl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rgbClr val="414142"/>
                </a:solidFill>
                <a:latin typeface="Arial" pitchFamily="34" charset="0"/>
                <a:ea typeface="Helvetica" pitchFamily="34" charset="0"/>
                <a:cs typeface="Helvetica" pitchFamily="34" charset="0"/>
                <a:sym typeface="Arial" pitchFamily="34" charset="0"/>
              </a:defRPr>
            </a:lvl3pPr>
            <a:lvl4pPr marL="1371600" algn="ctr" rtl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rgbClr val="414142"/>
                </a:solidFill>
                <a:latin typeface="Arial" pitchFamily="34" charset="0"/>
                <a:ea typeface="Helvetica" pitchFamily="34" charset="0"/>
                <a:cs typeface="Helvetica" pitchFamily="34" charset="0"/>
                <a:sym typeface="Arial" pitchFamily="34" charset="0"/>
              </a:defRPr>
            </a:lvl4pPr>
            <a:lvl5pPr marL="1828800" algn="ctr" rtl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rgbClr val="414142"/>
                </a:solidFill>
                <a:latin typeface="Arial" pitchFamily="34" charset="0"/>
                <a:ea typeface="Helvetica" pitchFamily="34" charset="0"/>
                <a:cs typeface="Helvetica" pitchFamily="34" charset="0"/>
                <a:sym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rgbClr val="414142"/>
                </a:solidFill>
                <a:latin typeface="Arial" pitchFamily="34" charset="0"/>
                <a:ea typeface="Helvetica" pitchFamily="34" charset="0"/>
                <a:cs typeface="Helvetica" pitchFamily="34" charset="0"/>
                <a:sym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rgbClr val="414142"/>
                </a:solidFill>
                <a:latin typeface="Arial" pitchFamily="34" charset="0"/>
                <a:ea typeface="Helvetica" pitchFamily="34" charset="0"/>
                <a:cs typeface="Helvetica" pitchFamily="34" charset="0"/>
                <a:sym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rgbClr val="414142"/>
                </a:solidFill>
                <a:latin typeface="Arial" pitchFamily="34" charset="0"/>
                <a:ea typeface="Helvetica" pitchFamily="34" charset="0"/>
                <a:cs typeface="Helvetica" pitchFamily="34" charset="0"/>
                <a:sym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rgbClr val="414142"/>
                </a:solidFill>
                <a:latin typeface="Arial" pitchFamily="34" charset="0"/>
                <a:ea typeface="Helvetica" pitchFamily="34" charset="0"/>
                <a:cs typeface="Helvetica" pitchFamily="34" charset="0"/>
                <a:sym typeface="Arial" pitchFamily="34" charset="0"/>
              </a:defRPr>
            </a:lvl9pPr>
          </a:lstStyle>
          <a:p>
            <a:pPr algn="l"/>
            <a:r>
              <a:rPr lang="ru-RU" altLang="ru-RU" sz="2000" b="1" dirty="0" smtClean="0">
                <a:solidFill>
                  <a:srgbClr val="003274"/>
                </a:solidFill>
              </a:rPr>
              <a:t>Л.А. Ляпкова</a:t>
            </a:r>
            <a:endParaRPr lang="ru-RU" altLang="ru-RU" sz="2000" b="1" dirty="0">
              <a:solidFill>
                <a:srgbClr val="003274"/>
              </a:solidFill>
            </a:endParaRPr>
          </a:p>
          <a:p>
            <a:pPr algn="l"/>
            <a:r>
              <a:rPr lang="ru-RU" altLang="ru-RU" sz="1600" b="1" dirty="0">
                <a:solidFill>
                  <a:srgbClr val="003274"/>
                </a:solidFill>
              </a:rPr>
              <a:t>Советник отдела оценки и развития Департамента кадровой политики Госкорпорации «Росатом»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98336" y="256032"/>
            <a:ext cx="1475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вопросу 2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6076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lIns="90000" tIns="45000" rIns="90000" bIns="45000" anchor="ctr"/>
          <a:lstStyle/>
          <a:p>
            <a:r>
              <a:rPr lang="ru-RU" sz="2000" b="1" dirty="0" smtClean="0">
                <a:solidFill>
                  <a:srgbClr val="003274"/>
                </a:solidFill>
                <a:latin typeface="+mn-lt"/>
                <a:ea typeface="+mn-ea"/>
                <a:cs typeface="+mn-cs"/>
              </a:rPr>
              <a:t>Цель презентации</a:t>
            </a:r>
            <a:endParaRPr lang="ru-RU" sz="2000" b="1" dirty="0">
              <a:solidFill>
                <a:srgbClr val="003274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3"/>
          <p:cNvSpPr txBox="1">
            <a:spLocks noGrp="1"/>
          </p:cNvSpPr>
          <p:nvPr>
            <p:ph type="subTitle"/>
          </p:nvPr>
        </p:nvSpPr>
        <p:spPr>
          <a:xfrm>
            <a:off x="252000" y="1268280"/>
            <a:ext cx="8642880" cy="1964509"/>
          </a:xfrm>
          <a:prstGeom prst="rect">
            <a:avLst/>
          </a:prstGeom>
          <a:noFill/>
        </p:spPr>
        <p:txBody>
          <a:bodyPr wrap="square" lIns="80133" tIns="40067" rIns="80133" bIns="40067" rtlCol="0" anchor="t">
            <a:spAutoFit/>
          </a:bodyPr>
          <a:lstStyle/>
          <a:p>
            <a:pPr marL="0" indent="0" defTabSz="762000" fontAlgn="base">
              <a:spcBef>
                <a:spcPts val="600"/>
              </a:spcBef>
              <a:spcAft>
                <a:spcPct val="0"/>
              </a:spcAft>
              <a:buClr>
                <a:schemeClr val="tx2">
                  <a:lumMod val="60000"/>
                  <a:lumOff val="40000"/>
                </a:schemeClr>
              </a:buClr>
              <a:buNone/>
              <a:tabLst>
                <a:tab pos="355600" algn="l"/>
              </a:tabLst>
              <a:defRPr/>
            </a:pPr>
            <a:endParaRPr lang="ru-RU" sz="1600" dirty="0"/>
          </a:p>
          <a:p>
            <a:pPr marL="342900" indent="-342900" defTabSz="762000" fontAlgn="base">
              <a:spcBef>
                <a:spcPts val="600"/>
              </a:spcBef>
              <a:spcAft>
                <a:spcPct val="0"/>
              </a:spcAft>
              <a:buClr>
                <a:schemeClr val="tx2">
                  <a:lumMod val="60000"/>
                  <a:lumOff val="40000"/>
                </a:schemeClr>
              </a:buClr>
              <a:buFontTx/>
              <a:buAutoNum type="arabicPeriod"/>
              <a:tabLst>
                <a:tab pos="355600" algn="l"/>
              </a:tabLst>
              <a:defRPr/>
            </a:pPr>
            <a:r>
              <a:rPr lang="ru-RU" sz="1600" dirty="0" smtClean="0"/>
              <a:t>Предоставить информацию о реализации мероприятий по развитию наставничества.</a:t>
            </a:r>
            <a:endParaRPr lang="ru-RU" sz="1600" dirty="0"/>
          </a:p>
          <a:p>
            <a:pPr marL="342900" indent="-342900" defTabSz="762000" fontAlgn="base">
              <a:spcBef>
                <a:spcPts val="600"/>
              </a:spcBef>
              <a:spcAft>
                <a:spcPct val="0"/>
              </a:spcAft>
              <a:buClr>
                <a:schemeClr val="tx2">
                  <a:lumMod val="60000"/>
                  <a:lumOff val="40000"/>
                </a:schemeClr>
              </a:buClr>
              <a:buAutoNum type="arabicPeriod"/>
              <a:tabLst>
                <a:tab pos="355600" algn="l"/>
              </a:tabLst>
              <a:defRPr/>
            </a:pPr>
            <a:endParaRPr lang="ru-RU" sz="1600" dirty="0" smtClean="0"/>
          </a:p>
          <a:p>
            <a:pPr marL="342900" indent="-342900" defTabSz="762000" fontAlgn="base">
              <a:spcBef>
                <a:spcPts val="600"/>
              </a:spcBef>
              <a:spcAft>
                <a:spcPct val="0"/>
              </a:spcAft>
              <a:buClr>
                <a:schemeClr val="tx2">
                  <a:lumMod val="60000"/>
                  <a:lumOff val="40000"/>
                </a:schemeClr>
              </a:buClr>
              <a:buAutoNum type="arabicPeriod"/>
              <a:tabLst>
                <a:tab pos="355600" algn="l"/>
              </a:tabLst>
              <a:defRPr/>
            </a:pPr>
            <a:endParaRPr lang="ru-RU" sz="1600" dirty="0"/>
          </a:p>
          <a:p>
            <a:pPr marL="285750" indent="-285750" defTabSz="762000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tabLst>
                <a:tab pos="355600" algn="l"/>
              </a:tabLst>
              <a:defRPr/>
            </a:pPr>
            <a:endParaRPr lang="en-US" sz="1600" dirty="0">
              <a:solidFill>
                <a:srgbClr val="FF0000"/>
              </a:solidFill>
            </a:endParaRPr>
          </a:p>
          <a:p>
            <a:pPr marL="285750" indent="-285750" algn="just" fontAlgn="t">
              <a:buFont typeface="Arial" pitchFamily="34" charset="0"/>
              <a:buChar char="•"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47776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ustomShape 2"/>
          <p:cNvSpPr/>
          <p:nvPr/>
        </p:nvSpPr>
        <p:spPr>
          <a:xfrm>
            <a:off x="396090" y="188280"/>
            <a:ext cx="6633360" cy="64764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ru-RU" sz="2000" b="1" dirty="0" smtClean="0">
                <a:solidFill>
                  <a:srgbClr val="003274"/>
                </a:solidFill>
              </a:rPr>
              <a:t>Развитие отраслевой системы наставничества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9204" y="2116411"/>
            <a:ext cx="8394668" cy="819580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</a:rPr>
              <a:t>Р</a:t>
            </a:r>
            <a:r>
              <a:rPr lang="ru-RU" sz="1600" dirty="0" smtClean="0">
                <a:solidFill>
                  <a:prstClr val="black"/>
                </a:solidFill>
              </a:rPr>
              <a:t>азработать </a:t>
            </a:r>
            <a:r>
              <a:rPr lang="ru-RU" sz="1600" dirty="0">
                <a:solidFill>
                  <a:prstClr val="black"/>
                </a:solidFill>
              </a:rPr>
              <a:t>и внедрить </a:t>
            </a:r>
            <a:r>
              <a:rPr lang="ru-RU" sz="1600" dirty="0" smtClean="0">
                <a:solidFill>
                  <a:prstClr val="black"/>
                </a:solidFill>
              </a:rPr>
              <a:t>отраслевую систему </a:t>
            </a:r>
            <a:r>
              <a:rPr lang="ru-RU" sz="1600" dirty="0">
                <a:solidFill>
                  <a:prstClr val="black"/>
                </a:solidFill>
              </a:rPr>
              <a:t>наставничества, обеспечивающую передачу отраслевых </a:t>
            </a:r>
            <a:r>
              <a:rPr lang="ru-RU" sz="1600" dirty="0" smtClean="0">
                <a:solidFill>
                  <a:prstClr val="black"/>
                </a:solidFill>
              </a:rPr>
              <a:t>знаний новому поколению и эффективную адаптацию персонала.</a:t>
            </a:r>
            <a:endParaRPr lang="ru-RU" sz="1600" i="1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7605" y="3043878"/>
            <a:ext cx="8538739" cy="32713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>
              <a:defRPr sz="1800" b="1">
                <a:solidFill>
                  <a:srgbClr val="004890"/>
                </a:solidFill>
                <a:effectLst>
                  <a:innerShdw blurRad="12700" dist="50800" dir="13500000">
                    <a:prstClr val="black">
                      <a:alpha val="5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solidFill>
                  <a:srgbClr val="4F81BD"/>
                </a:solidFill>
              </a:rPr>
              <a:t>КЛЮЧЕВЫЕ ПРИНЦИПЫ: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70083" y="3617906"/>
            <a:ext cx="3092990" cy="573359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</a:rPr>
              <a:t>Связь с </a:t>
            </a:r>
            <a:r>
              <a:rPr lang="ru-RU" sz="1600" dirty="0" smtClean="0">
                <a:solidFill>
                  <a:prstClr val="black"/>
                </a:solidFill>
              </a:rPr>
              <a:t>концепцией </a:t>
            </a:r>
            <a:r>
              <a:rPr lang="ru-RU" sz="1600" dirty="0">
                <a:solidFill>
                  <a:prstClr val="black"/>
                </a:solidFill>
              </a:rPr>
              <a:t>развития </a:t>
            </a:r>
            <a:r>
              <a:rPr lang="ru-RU" sz="1600" dirty="0" smtClean="0">
                <a:solidFill>
                  <a:prstClr val="black"/>
                </a:solidFill>
              </a:rPr>
              <a:t>персонала отрасли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29143" y="3611766"/>
            <a:ext cx="2843245" cy="573359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Использование лучших отраслевых практик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9206" y="1600019"/>
            <a:ext cx="2698999" cy="32713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>
              <a:defRPr sz="1800" b="1">
                <a:solidFill>
                  <a:schemeClr val="accent1"/>
                </a:solidFill>
                <a:effectLst>
                  <a:innerShdw blurRad="12700" dist="50800" dir="13500000">
                    <a:prstClr val="black">
                      <a:alpha val="5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 smtClean="0">
                <a:solidFill>
                  <a:srgbClr val="4F81BD"/>
                </a:solidFill>
              </a:rPr>
              <a:t>ЦЕЛЬ ПРОЕКТА:</a:t>
            </a:r>
            <a:endParaRPr lang="ru-RU" sz="1600" dirty="0">
              <a:solidFill>
                <a:srgbClr val="4F81BD"/>
              </a:solidFill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386326" y="3436160"/>
            <a:ext cx="8537810" cy="0"/>
          </a:xfrm>
          <a:prstGeom prst="line">
            <a:avLst/>
          </a:prstGeom>
          <a:ln w="50800">
            <a:gradFill flip="none" rotWithShape="1">
              <a:gsLst>
                <a:gs pos="0">
                  <a:srgbClr val="002060"/>
                </a:gs>
                <a:gs pos="70000">
                  <a:schemeClr val="accent1">
                    <a:tint val="44500"/>
                    <a:satMod val="160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86274" y="1965184"/>
            <a:ext cx="8253876" cy="0"/>
          </a:xfrm>
          <a:prstGeom prst="line">
            <a:avLst/>
          </a:prstGeom>
          <a:ln w="50800">
            <a:gradFill flip="none" rotWithShape="1">
              <a:gsLst>
                <a:gs pos="0">
                  <a:srgbClr val="002060"/>
                </a:gs>
                <a:gs pos="70000">
                  <a:schemeClr val="accent1">
                    <a:tint val="44500"/>
                    <a:satMod val="160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308744" y="1115559"/>
            <a:ext cx="77431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</a:rPr>
              <a:t>Проект </a:t>
            </a:r>
            <a:r>
              <a:rPr lang="ru-RU" sz="1600" b="1" dirty="0">
                <a:solidFill>
                  <a:srgbClr val="000000"/>
                </a:solidFill>
              </a:rPr>
              <a:t>реализует </a:t>
            </a:r>
            <a:r>
              <a:rPr lang="ru-RU" sz="1600" b="1" dirty="0" smtClean="0">
                <a:solidFill>
                  <a:srgbClr val="000000"/>
                </a:solidFill>
              </a:rPr>
              <a:t>решение </a:t>
            </a:r>
            <a:r>
              <a:rPr lang="ru-RU" sz="1600" b="1" dirty="0">
                <a:solidFill>
                  <a:srgbClr val="000000"/>
                </a:solidFill>
              </a:rPr>
              <a:t>конференции «Люди Росатома – 2012</a:t>
            </a:r>
            <a:r>
              <a:rPr lang="ru-RU" sz="1600" b="1" dirty="0" smtClean="0">
                <a:solidFill>
                  <a:srgbClr val="000000"/>
                </a:solidFill>
              </a:rPr>
              <a:t>».</a:t>
            </a:r>
            <a:endParaRPr lang="ru-RU" sz="1600" b="1" dirty="0">
              <a:solidFill>
                <a:srgbClr val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5724" y="4567977"/>
            <a:ext cx="5644389" cy="338555"/>
          </a:xfrm>
          <a:prstGeom prst="rect">
            <a:avLst/>
          </a:prstGeom>
          <a:noFill/>
        </p:spPr>
        <p:txBody>
          <a:bodyPr wrap="square" lIns="91424" tIns="45712" rIns="91424" bIns="45712" rtlCol="0">
            <a:spAutoFit/>
          </a:bodyPr>
          <a:lstStyle>
            <a:defPPr>
              <a:defRPr lang="ru-RU"/>
            </a:defPPr>
            <a:lvl1pPr>
              <a:defRPr sz="1800" b="1">
                <a:solidFill>
                  <a:schemeClr val="accent1"/>
                </a:solidFill>
                <a:effectLst>
                  <a:innerShdw blurRad="12700" dist="50800" dir="13500000">
                    <a:prstClr val="black">
                      <a:alpha val="5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solidFill>
                  <a:srgbClr val="4F81BD"/>
                </a:solidFill>
              </a:rPr>
              <a:t>ОЖИДАЕМЫЙ РЕЗУЛЬТАТ: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372255" y="4906532"/>
            <a:ext cx="8537810" cy="0"/>
          </a:xfrm>
          <a:prstGeom prst="line">
            <a:avLst/>
          </a:prstGeom>
          <a:ln w="50800">
            <a:gradFill flip="none" rotWithShape="1">
              <a:gsLst>
                <a:gs pos="0">
                  <a:srgbClr val="002060"/>
                </a:gs>
                <a:gs pos="70000">
                  <a:schemeClr val="accent1">
                    <a:tint val="44500"/>
                    <a:satMod val="160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409204" y="5154891"/>
            <a:ext cx="80748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85523">
              <a:buFont typeface="Wingdings" pitchFamily="2" charset="2"/>
              <a:buChar char="§"/>
            </a:pPr>
            <a:r>
              <a:rPr lang="ru-RU" sz="1600" dirty="0" smtClean="0">
                <a:solidFill>
                  <a:prstClr val="black"/>
                </a:solidFill>
              </a:rPr>
              <a:t>сохранение </a:t>
            </a:r>
            <a:r>
              <a:rPr lang="ru-RU" sz="1600" dirty="0">
                <a:solidFill>
                  <a:prstClr val="black"/>
                </a:solidFill>
              </a:rPr>
              <a:t>и передача ключевых отраслевых </a:t>
            </a:r>
            <a:r>
              <a:rPr lang="ru-RU" sz="1600" dirty="0" smtClean="0">
                <a:solidFill>
                  <a:prstClr val="black"/>
                </a:solidFill>
              </a:rPr>
              <a:t>знаний;</a:t>
            </a:r>
          </a:p>
          <a:p>
            <a:pPr indent="-185523">
              <a:buFont typeface="Wingdings" pitchFamily="2" charset="2"/>
              <a:buChar char="§"/>
            </a:pPr>
            <a:r>
              <a:rPr lang="ru-RU" sz="1600" dirty="0">
                <a:solidFill>
                  <a:prstClr val="black"/>
                </a:solidFill>
              </a:rPr>
              <a:t>эффективная адаптация персонала;</a:t>
            </a:r>
          </a:p>
          <a:p>
            <a:pPr indent="-185523">
              <a:buFont typeface="Wingdings" pitchFamily="2" charset="2"/>
              <a:buChar char="§"/>
            </a:pPr>
            <a:r>
              <a:rPr lang="ru-RU" sz="1600" dirty="0" smtClean="0">
                <a:solidFill>
                  <a:prstClr val="black"/>
                </a:solidFill>
              </a:rPr>
              <a:t>повышение </a:t>
            </a:r>
            <a:r>
              <a:rPr lang="ru-RU" sz="1600" dirty="0">
                <a:solidFill>
                  <a:prstClr val="black"/>
                </a:solidFill>
              </a:rPr>
              <a:t>уровня </a:t>
            </a:r>
            <a:r>
              <a:rPr lang="ru-RU" sz="1600" dirty="0" smtClean="0">
                <a:solidFill>
                  <a:prstClr val="black"/>
                </a:solidFill>
              </a:rPr>
              <a:t>вовлеченности наставников и учеников.</a:t>
            </a:r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29" name="navigation8" descr="ujkm,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465" y="3587527"/>
            <a:ext cx="904723" cy="80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Shape 1"/>
          <p:cNvSpPr txBox="1"/>
          <p:nvPr/>
        </p:nvSpPr>
        <p:spPr>
          <a:xfrm>
            <a:off x="8259840" y="6448320"/>
            <a:ext cx="626760" cy="377640"/>
          </a:xfrm>
          <a:prstGeom prst="rect">
            <a:avLst/>
          </a:prstGeom>
        </p:spPr>
        <p:txBody>
          <a:bodyPr lIns="0" tIns="0" rIns="0" bIns="0" anchor="ctr" anchorCtr="1"/>
          <a:lstStyle/>
          <a:p>
            <a:fld id="{86F93A5B-4771-4E92-ACBD-4D8376AF6CAE}" type="slidenum">
              <a:rPr lang="en-US" b="1" smtClean="0">
                <a:solidFill>
                  <a:srgbClr val="003274"/>
                </a:solidFill>
              </a:rPr>
              <a:pPr/>
              <a:t>3</a:t>
            </a:fld>
            <a:endParaRPr dirty="0">
              <a:solidFill>
                <a:prstClr val="black"/>
              </a:solidFill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15" y="3640287"/>
            <a:ext cx="690753" cy="72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61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ustomShape 2"/>
          <p:cNvSpPr/>
          <p:nvPr/>
        </p:nvSpPr>
        <p:spPr>
          <a:xfrm>
            <a:off x="396090" y="188280"/>
            <a:ext cx="7280354" cy="64764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ru-RU" sz="2000" b="1" dirty="0" smtClean="0">
                <a:solidFill>
                  <a:srgbClr val="003274"/>
                </a:solidFill>
              </a:rPr>
              <a:t>Основные этапы проекта</a:t>
            </a:r>
            <a:endParaRPr lang="ru-RU" sz="2000" b="1" dirty="0">
              <a:solidFill>
                <a:srgbClr val="003274"/>
              </a:solidFill>
            </a:endParaRPr>
          </a:p>
        </p:txBody>
      </p:sp>
      <p:sp>
        <p:nvSpPr>
          <p:cNvPr id="109" name="TextShape 1"/>
          <p:cNvSpPr txBox="1"/>
          <p:nvPr/>
        </p:nvSpPr>
        <p:spPr>
          <a:xfrm>
            <a:off x="8375169" y="6492436"/>
            <a:ext cx="539056" cy="317783"/>
          </a:xfrm>
          <a:prstGeom prst="rect">
            <a:avLst/>
          </a:prstGeom>
        </p:spPr>
        <p:txBody>
          <a:bodyPr lIns="0" tIns="0" rIns="0" bIns="0" anchor="ctr" anchorCtr="1"/>
          <a:lstStyle/>
          <a:p>
            <a:pPr>
              <a:lnSpc>
                <a:spcPct val="100000"/>
              </a:lnSpc>
            </a:pPr>
            <a:fld id="{C04D2B2A-5E02-43F3-A4D9-75768CEB2839}" type="slidenum">
              <a:rPr lang="ru-RU" b="1">
                <a:solidFill>
                  <a:srgbClr val="003274"/>
                </a:solidFill>
                <a:latin typeface="Arial"/>
              </a:rPr>
              <a:pPr>
                <a:lnSpc>
                  <a:spcPct val="100000"/>
                </a:lnSpc>
              </a:pPr>
              <a:t>4</a:t>
            </a:fld>
            <a:endParaRPr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194378031"/>
              </p:ext>
            </p:extLst>
          </p:nvPr>
        </p:nvGraphicFramePr>
        <p:xfrm>
          <a:off x="469557" y="1013254"/>
          <a:ext cx="8270789" cy="36058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10705" y="4622055"/>
            <a:ext cx="75644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При поддержке рабочей группы по делам молодёжи было организовано обсуждение проекта методических рекомендаций по развитию </a:t>
            </a:r>
            <a:r>
              <a:rPr lang="ru-RU" sz="1200" dirty="0" smtClean="0"/>
              <a:t>наставничества: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200" dirty="0" smtClean="0"/>
              <a:t>В </a:t>
            </a:r>
            <a:r>
              <a:rPr lang="ru-RU" sz="1200" dirty="0"/>
              <a:t>рамках потока "Молодёжный лидер" Международного форума молодых </a:t>
            </a:r>
            <a:r>
              <a:rPr lang="ru-RU" sz="1200" dirty="0" smtClean="0"/>
              <a:t>энергетиков </a:t>
            </a:r>
            <a:r>
              <a:rPr lang="ru-RU" sz="1200" dirty="0"/>
              <a:t>и промышленников "Форсаж 2014" Июль </a:t>
            </a:r>
            <a:r>
              <a:rPr lang="ru-RU" sz="1200" dirty="0" smtClean="0"/>
              <a:t>2014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200" dirty="0" smtClean="0"/>
              <a:t>В </a:t>
            </a:r>
            <a:r>
              <a:rPr lang="ru-RU" sz="1200" dirty="0"/>
              <a:t>рамка </a:t>
            </a:r>
            <a:r>
              <a:rPr lang="ru-RU" sz="1200" dirty="0" smtClean="0"/>
              <a:t>форума </a:t>
            </a:r>
            <a:r>
              <a:rPr lang="ru-RU" sz="1200" dirty="0"/>
              <a:t>профсоюзного актива сибирского региона "Байкальский диалог" август 2014 г</a:t>
            </a:r>
            <a:r>
              <a:rPr lang="ru-RU" sz="12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200" dirty="0" smtClean="0"/>
              <a:t>В </a:t>
            </a:r>
            <a:r>
              <a:rPr lang="ru-RU" sz="1200" dirty="0"/>
              <a:t>рамках отраслевого семинар-совещания молодёжного профсоюзного актива РПРАЭП в г. Глазов октябрь 2014 г</a:t>
            </a:r>
            <a:r>
              <a:rPr lang="ru-RU" sz="1200" dirty="0" smtClean="0"/>
              <a:t>.</a:t>
            </a:r>
          </a:p>
          <a:p>
            <a:r>
              <a:rPr lang="ru-RU" sz="1200" dirty="0" smtClean="0"/>
              <a:t>Результаты обсуждений были учтены в методических рекомендациях по развитию системы наставничества (состав комитета по наставничеству, права и обязанности наставников, учеников, СУП)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27813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Shape 1"/>
          <p:cNvSpPr txBox="1"/>
          <p:nvPr/>
        </p:nvSpPr>
        <p:spPr>
          <a:xfrm>
            <a:off x="8317953" y="6174437"/>
            <a:ext cx="539056" cy="317783"/>
          </a:xfrm>
          <a:prstGeom prst="rect">
            <a:avLst/>
          </a:prstGeom>
        </p:spPr>
        <p:txBody>
          <a:bodyPr lIns="0" tIns="0" rIns="0" bIns="0" anchor="ctr" anchorCtr="1"/>
          <a:lstStyle/>
          <a:p>
            <a:pPr>
              <a:lnSpc>
                <a:spcPct val="100000"/>
              </a:lnSpc>
            </a:pPr>
            <a:fld id="{C04D2B2A-5E02-43F3-A4D9-75768CEB2839}" type="slidenum">
              <a:rPr lang="ru-RU" b="1">
                <a:solidFill>
                  <a:srgbClr val="003274"/>
                </a:solidFill>
                <a:latin typeface="Arial"/>
              </a:rPr>
              <a:pPr>
                <a:lnSpc>
                  <a:spcPct val="100000"/>
                </a:lnSpc>
              </a:pPr>
              <a:t>5</a:t>
            </a:fld>
            <a:endParaRPr dirty="0"/>
          </a:p>
        </p:txBody>
      </p:sp>
      <p:sp>
        <p:nvSpPr>
          <p:cNvPr id="110" name="CustomShape 2"/>
          <p:cNvSpPr/>
          <p:nvPr/>
        </p:nvSpPr>
        <p:spPr>
          <a:xfrm>
            <a:off x="396090" y="188280"/>
            <a:ext cx="7280354" cy="64764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ru-RU" sz="2000" b="1" dirty="0" smtClean="0">
                <a:solidFill>
                  <a:srgbClr val="003274"/>
                </a:solidFill>
              </a:rPr>
              <a:t>Ключевые виды наставничества</a:t>
            </a:r>
            <a:endParaRPr lang="ru-RU" sz="2000" b="1" dirty="0">
              <a:solidFill>
                <a:srgbClr val="003274"/>
              </a:solidFill>
            </a:endParaRPr>
          </a:p>
        </p:txBody>
      </p:sp>
      <p:sp>
        <p:nvSpPr>
          <p:cNvPr id="27" name="Freeform 9"/>
          <p:cNvSpPr>
            <a:spLocks noEditPoints="1"/>
          </p:cNvSpPr>
          <p:nvPr>
            <p:custDataLst>
              <p:tags r:id="rId1"/>
            </p:custDataLst>
          </p:nvPr>
        </p:nvSpPr>
        <p:spPr bwMode="gray">
          <a:xfrm>
            <a:off x="1550099" y="1576241"/>
            <a:ext cx="5417480" cy="4171397"/>
          </a:xfrm>
          <a:custGeom>
            <a:avLst/>
            <a:gdLst/>
            <a:ahLst/>
            <a:cxnLst>
              <a:cxn ang="0">
                <a:pos x="682" y="0"/>
              </a:cxn>
              <a:cxn ang="0">
                <a:pos x="0" y="183"/>
              </a:cxn>
              <a:cxn ang="0">
                <a:pos x="682" y="366"/>
              </a:cxn>
              <a:cxn ang="0">
                <a:pos x="1364" y="183"/>
              </a:cxn>
              <a:cxn ang="0">
                <a:pos x="682" y="0"/>
              </a:cxn>
              <a:cxn ang="0">
                <a:pos x="682" y="310"/>
              </a:cxn>
              <a:cxn ang="0">
                <a:pos x="50" y="173"/>
              </a:cxn>
              <a:cxn ang="0">
                <a:pos x="682" y="20"/>
              </a:cxn>
              <a:cxn ang="0">
                <a:pos x="1313" y="173"/>
              </a:cxn>
              <a:cxn ang="0">
                <a:pos x="682" y="310"/>
              </a:cxn>
            </a:cxnLst>
            <a:rect l="0" t="0" r="r" b="b"/>
            <a:pathLst>
              <a:path w="1364" h="366">
                <a:moveTo>
                  <a:pt x="682" y="0"/>
                </a:moveTo>
                <a:cubicBezTo>
                  <a:pt x="305" y="0"/>
                  <a:pt x="0" y="82"/>
                  <a:pt x="0" y="183"/>
                </a:cubicBezTo>
                <a:cubicBezTo>
                  <a:pt x="0" y="284"/>
                  <a:pt x="305" y="366"/>
                  <a:pt x="682" y="366"/>
                </a:cubicBezTo>
                <a:cubicBezTo>
                  <a:pt x="1058" y="366"/>
                  <a:pt x="1364" y="284"/>
                  <a:pt x="1364" y="183"/>
                </a:cubicBezTo>
                <a:cubicBezTo>
                  <a:pt x="1364" y="82"/>
                  <a:pt x="1058" y="0"/>
                  <a:pt x="682" y="0"/>
                </a:cubicBezTo>
                <a:close/>
                <a:moveTo>
                  <a:pt x="682" y="310"/>
                </a:moveTo>
                <a:cubicBezTo>
                  <a:pt x="333" y="310"/>
                  <a:pt x="50" y="249"/>
                  <a:pt x="50" y="173"/>
                </a:cubicBezTo>
                <a:cubicBezTo>
                  <a:pt x="50" y="97"/>
                  <a:pt x="333" y="20"/>
                  <a:pt x="682" y="20"/>
                </a:cubicBezTo>
                <a:cubicBezTo>
                  <a:pt x="1031" y="20"/>
                  <a:pt x="1313" y="97"/>
                  <a:pt x="1313" y="173"/>
                </a:cubicBezTo>
                <a:cubicBezTo>
                  <a:pt x="1313" y="249"/>
                  <a:pt x="1031" y="310"/>
                  <a:pt x="682" y="310"/>
                </a:cubicBezTo>
                <a:close/>
              </a:path>
            </a:pathLst>
          </a:custGeom>
          <a:gradFill rotWithShape="1">
            <a:gsLst>
              <a:gs pos="0">
                <a:schemeClr val="tx2">
                  <a:gamma/>
                  <a:tint val="22353"/>
                  <a:invGamma/>
                </a:schemeClr>
              </a:gs>
              <a:gs pos="100000">
                <a:schemeClr val="tx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/>
          <a:lstStyle/>
          <a:p>
            <a:pPr algn="ctr">
              <a:spcBef>
                <a:spcPct val="50000"/>
              </a:spcBef>
              <a:buClr>
                <a:schemeClr val="tx2"/>
              </a:buClr>
              <a:buFont typeface="Wingdings" pitchFamily="2" charset="2"/>
              <a:buChar char="§"/>
            </a:pPr>
            <a:endParaRPr lang="ru-RU" sz="1600" dirty="0"/>
          </a:p>
        </p:txBody>
      </p:sp>
      <p:sp>
        <p:nvSpPr>
          <p:cNvPr id="28" name="Freeform 10"/>
          <p:cNvSpPr>
            <a:spLocks noEditPoints="1"/>
          </p:cNvSpPr>
          <p:nvPr>
            <p:custDataLst>
              <p:tags r:id="rId2"/>
            </p:custDataLst>
          </p:nvPr>
        </p:nvSpPr>
        <p:spPr bwMode="gray">
          <a:xfrm>
            <a:off x="1551479" y="2284718"/>
            <a:ext cx="5414926" cy="2143147"/>
          </a:xfrm>
          <a:custGeom>
            <a:avLst/>
            <a:gdLst/>
            <a:ahLst/>
            <a:cxnLst>
              <a:cxn ang="0">
                <a:pos x="569" y="0"/>
              </a:cxn>
              <a:cxn ang="0">
                <a:pos x="0" y="133"/>
              </a:cxn>
              <a:cxn ang="0">
                <a:pos x="569" y="252"/>
              </a:cxn>
              <a:cxn ang="0">
                <a:pos x="1138" y="133"/>
              </a:cxn>
              <a:cxn ang="0">
                <a:pos x="569" y="0"/>
              </a:cxn>
              <a:cxn ang="0">
                <a:pos x="569" y="231"/>
              </a:cxn>
              <a:cxn ang="0">
                <a:pos x="28" y="127"/>
              </a:cxn>
              <a:cxn ang="0">
                <a:pos x="569" y="11"/>
              </a:cxn>
              <a:cxn ang="0">
                <a:pos x="1110" y="127"/>
              </a:cxn>
              <a:cxn ang="0">
                <a:pos x="569" y="231"/>
              </a:cxn>
            </a:cxnLst>
            <a:rect l="0" t="0" r="r" b="b"/>
            <a:pathLst>
              <a:path w="1138" h="252">
                <a:moveTo>
                  <a:pt x="569" y="0"/>
                </a:moveTo>
                <a:cubicBezTo>
                  <a:pt x="254" y="0"/>
                  <a:pt x="0" y="67"/>
                  <a:pt x="0" y="133"/>
                </a:cubicBezTo>
                <a:cubicBezTo>
                  <a:pt x="0" y="199"/>
                  <a:pt x="254" y="252"/>
                  <a:pt x="569" y="252"/>
                </a:cubicBezTo>
                <a:cubicBezTo>
                  <a:pt x="883" y="252"/>
                  <a:pt x="1138" y="199"/>
                  <a:pt x="1138" y="133"/>
                </a:cubicBezTo>
                <a:cubicBezTo>
                  <a:pt x="1138" y="67"/>
                  <a:pt x="883" y="0"/>
                  <a:pt x="569" y="0"/>
                </a:cubicBezTo>
                <a:close/>
                <a:moveTo>
                  <a:pt x="569" y="231"/>
                </a:moveTo>
                <a:cubicBezTo>
                  <a:pt x="270" y="231"/>
                  <a:pt x="28" y="184"/>
                  <a:pt x="28" y="127"/>
                </a:cubicBezTo>
                <a:cubicBezTo>
                  <a:pt x="28" y="69"/>
                  <a:pt x="270" y="11"/>
                  <a:pt x="569" y="11"/>
                </a:cubicBezTo>
                <a:cubicBezTo>
                  <a:pt x="868" y="11"/>
                  <a:pt x="1110" y="69"/>
                  <a:pt x="1110" y="127"/>
                </a:cubicBezTo>
                <a:cubicBezTo>
                  <a:pt x="1110" y="184"/>
                  <a:pt x="868" y="231"/>
                  <a:pt x="569" y="231"/>
                </a:cubicBezTo>
                <a:close/>
              </a:path>
            </a:pathLst>
          </a:custGeom>
          <a:gradFill rotWithShape="1">
            <a:gsLst>
              <a:gs pos="0">
                <a:schemeClr val="tx2">
                  <a:gamma/>
                  <a:tint val="50588"/>
                  <a:invGamma/>
                </a:schemeClr>
              </a:gs>
              <a:gs pos="100000">
                <a:schemeClr val="tx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/>
          <a:lstStyle/>
          <a:p>
            <a:pPr algn="ctr">
              <a:spcBef>
                <a:spcPct val="50000"/>
              </a:spcBef>
              <a:buClr>
                <a:schemeClr val="tx2"/>
              </a:buClr>
              <a:buFont typeface="Wingdings" pitchFamily="2" charset="2"/>
              <a:buChar char="§"/>
            </a:pPr>
            <a:endParaRPr lang="ru-RU" sz="1600" dirty="0"/>
          </a:p>
        </p:txBody>
      </p:sp>
      <p:sp>
        <p:nvSpPr>
          <p:cNvPr id="9" name="Oval 16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2110946" y="1015096"/>
            <a:ext cx="1862345" cy="176068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/>
          <a:lstStyle/>
          <a:p>
            <a:pPr algn="ctr">
              <a:spcBef>
                <a:spcPct val="50000"/>
              </a:spcBef>
              <a:buClr>
                <a:schemeClr val="tx2"/>
              </a:buClr>
              <a:buFont typeface="Wingdings" pitchFamily="2" charset="2"/>
              <a:buChar char="§"/>
            </a:pPr>
            <a:endParaRPr lang="ru-RU" sz="1200" dirty="0"/>
          </a:p>
        </p:txBody>
      </p:sp>
      <p:sp>
        <p:nvSpPr>
          <p:cNvPr id="10" name="Rectangle 33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007757" y="1612372"/>
            <a:ext cx="203165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/>
          <a:p>
            <a:pPr lvl="0" algn="ctr">
              <a:spcBef>
                <a:spcPct val="50000"/>
              </a:spcBef>
              <a:buClr>
                <a:schemeClr val="tx2"/>
              </a:buClr>
            </a:pPr>
            <a:r>
              <a:rPr lang="ru-RU" sz="1200" dirty="0" smtClean="0">
                <a:solidFill>
                  <a:schemeClr val="bg1"/>
                </a:solidFill>
              </a:rPr>
              <a:t>Наставничество </a:t>
            </a:r>
            <a:r>
              <a:rPr lang="ru-RU" sz="1200" dirty="0">
                <a:solidFill>
                  <a:schemeClr val="bg1"/>
                </a:solidFill>
              </a:rPr>
              <a:t>для </a:t>
            </a:r>
            <a:r>
              <a:rPr lang="ru-RU" sz="1200" dirty="0" smtClean="0">
                <a:solidFill>
                  <a:schemeClr val="bg1"/>
                </a:solidFill>
              </a:rPr>
              <a:t>практикантов</a:t>
            </a:r>
            <a:endParaRPr lang="de-DE" sz="1200" b="1" dirty="0">
              <a:solidFill>
                <a:schemeClr val="bg1"/>
              </a:solidFill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698538" y="3192588"/>
            <a:ext cx="2239614" cy="1762025"/>
            <a:chOff x="275714" y="3128811"/>
            <a:chExt cx="2604000" cy="2093913"/>
          </a:xfrm>
        </p:grpSpPr>
        <p:sp>
          <p:nvSpPr>
            <p:cNvPr id="13" name="Oval 16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gray">
            <a:xfrm>
              <a:off x="493550" y="3128811"/>
              <a:ext cx="2165350" cy="2093913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buClr>
                  <a:schemeClr val="tx2"/>
                </a:buClr>
                <a:buFont typeface="Wingdings" pitchFamily="2" charset="2"/>
                <a:buChar char="§"/>
              </a:pPr>
              <a:endParaRPr lang="ru-RU" sz="1200" dirty="0"/>
            </a:p>
          </p:txBody>
        </p:sp>
        <p:pic>
          <p:nvPicPr>
            <p:cNvPr id="14" name="Picture 17"/>
            <p:cNvPicPr>
              <a:picLocks noChangeAspect="1" noChangeArrowheads="1"/>
            </p:cNvPicPr>
            <p:nvPr>
              <p:custDataLst>
                <p:tags r:id="rId17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022188" y="3154211"/>
              <a:ext cx="1239837" cy="703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Rectangle 33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275714" y="3623571"/>
              <a:ext cx="2604000" cy="1364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/>
            <a:p>
              <a:pPr algn="ctr">
                <a:spcBef>
                  <a:spcPct val="50000"/>
                </a:spcBef>
                <a:buClr>
                  <a:schemeClr val="tx2"/>
                </a:buClr>
              </a:pPr>
              <a:r>
                <a:rPr lang="ru-RU" sz="1200" dirty="0" smtClean="0">
                  <a:solidFill>
                    <a:schemeClr val="bg1"/>
                  </a:solidFill>
                </a:rPr>
                <a:t>Наставничество </a:t>
              </a:r>
              <a:r>
                <a:rPr lang="ru-RU" sz="1200" dirty="0">
                  <a:solidFill>
                    <a:schemeClr val="bg1"/>
                  </a:solidFill>
                </a:rPr>
                <a:t>для </a:t>
              </a:r>
              <a:r>
                <a:rPr lang="ru-RU" sz="1200" dirty="0" smtClean="0">
                  <a:solidFill>
                    <a:schemeClr val="bg1"/>
                  </a:solidFill>
                </a:rPr>
                <a:t>руководителей</a:t>
              </a:r>
              <a:r>
                <a:rPr lang="ru-RU" sz="1200" dirty="0">
                  <a:solidFill>
                    <a:schemeClr val="bg1"/>
                  </a:solidFill>
                </a:rPr>
                <a:t>, назначаемых на новый уровень управления</a:t>
              </a:r>
            </a:p>
            <a:p>
              <a:pPr lvl="0" algn="ctr">
                <a:spcBef>
                  <a:spcPct val="50000"/>
                </a:spcBef>
                <a:buClr>
                  <a:schemeClr val="tx2"/>
                </a:buClr>
              </a:pPr>
              <a:endParaRPr lang="ru-RU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Oval 16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6084786" y="3206215"/>
            <a:ext cx="1862345" cy="176068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/>
          <a:lstStyle/>
          <a:p>
            <a:pPr algn="ctr">
              <a:spcBef>
                <a:spcPct val="50000"/>
              </a:spcBef>
              <a:buClr>
                <a:schemeClr val="tx2"/>
              </a:buClr>
              <a:buFont typeface="Wingdings" pitchFamily="2" charset="2"/>
              <a:buChar char="§"/>
            </a:pPr>
            <a:endParaRPr lang="ru-RU" sz="1600" dirty="0"/>
          </a:p>
        </p:txBody>
      </p:sp>
      <p:pic>
        <p:nvPicPr>
          <p:cNvPr id="12" name="Picture 17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615011" y="2986302"/>
            <a:ext cx="1085914" cy="615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33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079935" y="3713639"/>
            <a:ext cx="1937439" cy="64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/>
          <a:p>
            <a:pPr lvl="0" algn="ctr">
              <a:spcBef>
                <a:spcPct val="50000"/>
              </a:spcBef>
              <a:buClr>
                <a:schemeClr val="tx2"/>
              </a:buClr>
            </a:pPr>
            <a:r>
              <a:rPr lang="ru-RU" sz="1200" dirty="0" smtClean="0">
                <a:solidFill>
                  <a:schemeClr val="bg1"/>
                </a:solidFill>
              </a:rPr>
              <a:t>Наставничество </a:t>
            </a:r>
            <a:r>
              <a:rPr lang="ru-RU" sz="1200" dirty="0">
                <a:solidFill>
                  <a:schemeClr val="bg1"/>
                </a:solidFill>
              </a:rPr>
              <a:t>для передачи </a:t>
            </a:r>
            <a:r>
              <a:rPr lang="ru-RU" sz="1200" dirty="0" smtClean="0">
                <a:solidFill>
                  <a:schemeClr val="bg1"/>
                </a:solidFill>
              </a:rPr>
              <a:t>ключевых знаний и навыков</a:t>
            </a:r>
            <a:endParaRPr lang="de-DE" sz="1200" b="1" dirty="0">
              <a:solidFill>
                <a:schemeClr val="bg1"/>
              </a:solidFill>
            </a:endParaRPr>
          </a:p>
        </p:txBody>
      </p:sp>
      <p:sp>
        <p:nvSpPr>
          <p:cNvPr id="17" name="Oval 16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4952814" y="1018590"/>
            <a:ext cx="1862345" cy="1762025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/>
          <a:lstStyle/>
          <a:p>
            <a:pPr algn="ctr">
              <a:spcBef>
                <a:spcPct val="50000"/>
              </a:spcBef>
              <a:buClr>
                <a:schemeClr val="tx2"/>
              </a:buClr>
              <a:buFont typeface="Wingdings" pitchFamily="2" charset="2"/>
              <a:buChar char="§"/>
            </a:pPr>
            <a:endParaRPr lang="ru-RU" sz="1600" dirty="0"/>
          </a:p>
        </p:txBody>
      </p:sp>
      <p:sp>
        <p:nvSpPr>
          <p:cNvPr id="18" name="Rectangle 33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966303" y="1430895"/>
            <a:ext cx="1869174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/>
          <a:p>
            <a:pPr lvl="0" algn="ctr"/>
            <a:r>
              <a:rPr lang="ru-RU" sz="1200" dirty="0" smtClean="0">
                <a:solidFill>
                  <a:schemeClr val="bg1"/>
                </a:solidFill>
              </a:rPr>
              <a:t>Наставничество для вновь принятых работников и специалистов</a:t>
            </a:r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3460859" y="4274063"/>
            <a:ext cx="1937439" cy="1760689"/>
            <a:chOff x="3288977" y="4219313"/>
            <a:chExt cx="2252662" cy="2092325"/>
          </a:xfrm>
        </p:grpSpPr>
        <p:sp>
          <p:nvSpPr>
            <p:cNvPr id="19" name="Oval 16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gray">
            <a:xfrm>
              <a:off x="3328664" y="4219313"/>
              <a:ext cx="2165350" cy="20923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buClr>
                  <a:schemeClr val="tx2"/>
                </a:buClr>
                <a:buFont typeface="Wingdings" pitchFamily="2" charset="2"/>
                <a:buChar char="§"/>
              </a:pPr>
              <a:endParaRPr lang="ru-RU" sz="1200" dirty="0"/>
            </a:p>
          </p:txBody>
        </p:sp>
        <p:pic>
          <p:nvPicPr>
            <p:cNvPr id="20" name="Picture 17"/>
            <p:cNvPicPr>
              <a:picLocks noChangeAspect="1" noChangeArrowheads="1"/>
            </p:cNvPicPr>
            <p:nvPr>
              <p:custDataLst>
                <p:tags r:id="rId14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858889" y="4244713"/>
              <a:ext cx="123825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33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3288977" y="4951568"/>
              <a:ext cx="2252662" cy="7870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lvl="0" algn="ctr">
                <a:spcBef>
                  <a:spcPct val="50000"/>
                </a:spcBef>
                <a:buClr>
                  <a:schemeClr val="tx2"/>
                </a:buClr>
              </a:pPr>
              <a:r>
                <a:rPr lang="ru-RU" sz="1200" dirty="0" smtClean="0">
                  <a:solidFill>
                    <a:schemeClr val="bg1"/>
                  </a:solidFill>
                </a:rPr>
                <a:t>Наставничество для участников кадрового резерва</a:t>
              </a:r>
              <a:endParaRPr lang="de-DE" sz="12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33" name="Picture 11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642839" y="5616356"/>
            <a:ext cx="2542156" cy="481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0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63396" y="5616357"/>
            <a:ext cx="2542156" cy="481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30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29587" y="6049190"/>
            <a:ext cx="2542156" cy="481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550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Shape 1"/>
          <p:cNvSpPr txBox="1"/>
          <p:nvPr/>
        </p:nvSpPr>
        <p:spPr>
          <a:xfrm>
            <a:off x="8342668" y="6497939"/>
            <a:ext cx="539056" cy="317783"/>
          </a:xfrm>
          <a:prstGeom prst="rect">
            <a:avLst/>
          </a:prstGeom>
        </p:spPr>
        <p:txBody>
          <a:bodyPr lIns="0" tIns="0" rIns="0" bIns="0" anchor="ctr" anchorCtr="1"/>
          <a:lstStyle/>
          <a:p>
            <a:pPr>
              <a:lnSpc>
                <a:spcPct val="100000"/>
              </a:lnSpc>
            </a:pPr>
            <a:fld id="{C04D2B2A-5E02-43F3-A4D9-75768CEB2839}" type="slidenum">
              <a:rPr lang="ru-RU" sz="1100" b="1">
                <a:solidFill>
                  <a:srgbClr val="003274"/>
                </a:solidFill>
              </a:rPr>
              <a:pPr>
                <a:lnSpc>
                  <a:spcPct val="100000"/>
                </a:lnSpc>
              </a:pPr>
              <a:t>6</a:t>
            </a:fld>
            <a:endParaRPr sz="1100" dirty="0"/>
          </a:p>
        </p:txBody>
      </p:sp>
      <p:sp>
        <p:nvSpPr>
          <p:cNvPr id="110" name="CustomShape 2"/>
          <p:cNvSpPr/>
          <p:nvPr/>
        </p:nvSpPr>
        <p:spPr>
          <a:xfrm>
            <a:off x="396090" y="188280"/>
            <a:ext cx="7280354" cy="64764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ru-RU" sz="2000" b="1" dirty="0" smtClean="0">
                <a:solidFill>
                  <a:srgbClr val="003274"/>
                </a:solidFill>
              </a:rPr>
              <a:t>Мероприятия по развитию отраслевой системы наставничества 2014г. </a:t>
            </a:r>
            <a:endParaRPr lang="ru-RU" sz="2000" b="1" dirty="0">
              <a:solidFill>
                <a:srgbClr val="003274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732880"/>
              </p:ext>
            </p:extLst>
          </p:nvPr>
        </p:nvGraphicFramePr>
        <p:xfrm>
          <a:off x="273380" y="1057490"/>
          <a:ext cx="8513564" cy="54597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66659"/>
                <a:gridCol w="812997"/>
                <a:gridCol w="290338"/>
                <a:gridCol w="428631"/>
                <a:gridCol w="428631"/>
                <a:gridCol w="428631"/>
                <a:gridCol w="453394"/>
                <a:gridCol w="403866"/>
                <a:gridCol w="428631"/>
                <a:gridCol w="428631"/>
                <a:gridCol w="428631"/>
                <a:gridCol w="428631"/>
                <a:gridCol w="428631"/>
                <a:gridCol w="428631"/>
                <a:gridCol w="428631"/>
              </a:tblGrid>
              <a:tr h="153942">
                <a:tc>
                  <a:txBody>
                    <a:bodyPr/>
                    <a:lstStyle/>
                    <a:p>
                      <a:pPr algn="ctr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01.14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02.14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 smtClean="0">
                          <a:effectLst/>
                        </a:rPr>
                        <a:t>03.14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04.14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05.14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06.14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07.14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08.14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09.14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10.14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11.14.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12.14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01.15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2836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effectLst/>
                        </a:rPr>
                        <a:t>Нормативные документы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243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Разработка </a:t>
                      </a:r>
                      <a:r>
                        <a:rPr lang="ru-RU" sz="800" u="none" strike="noStrike" dirty="0" smtClean="0">
                          <a:effectLst/>
                        </a:rPr>
                        <a:t> проекта методических рекомендаций </a:t>
                      </a:r>
                      <a:r>
                        <a:rPr lang="ru-RU" sz="800" u="none" strike="noStrike" dirty="0">
                          <a:effectLst/>
                        </a:rPr>
                        <a:t>по </a:t>
                      </a:r>
                      <a:r>
                        <a:rPr lang="ru-RU" sz="800" u="none" strike="noStrike" dirty="0" smtClean="0">
                          <a:effectLst/>
                        </a:rPr>
                        <a:t>развитию системы </a:t>
                      </a:r>
                      <a:r>
                        <a:rPr lang="ru-RU" sz="800" u="none" strike="noStrike" dirty="0">
                          <a:effectLst/>
                        </a:rPr>
                        <a:t>наставничества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ДКП ГК "Росатом"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</a:tr>
              <a:tr h="17698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 smtClean="0">
                          <a:effectLst/>
                        </a:rPr>
                        <a:t>Обсуждение МР с группой по сохранению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КВЗ, СУП дивизионов, молодежным профсоюзным активом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effectLst/>
                        </a:rPr>
                        <a:t>ДКП ГК "Росатом"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79" marR="6679" marT="667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</a:tr>
              <a:tr h="372439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Доработка и утверждение МР </a:t>
                      </a:r>
                      <a:r>
                        <a:rPr lang="ru-RU" sz="800" u="none" strike="noStrike" dirty="0" smtClean="0">
                          <a:effectLst/>
                        </a:rPr>
                        <a:t>по развитию системы наставничества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u="none" strike="noStrike" dirty="0" smtClean="0">
                          <a:effectLst/>
                        </a:rPr>
                        <a:t>ДКП ГК "Росатом"</a:t>
                      </a:r>
                      <a:endParaRPr lang="ru-RU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79" marR="6679" marT="667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</a:tr>
              <a:tr h="372439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u="none" strike="noStrike" dirty="0" smtClean="0">
                          <a:effectLst/>
                        </a:rPr>
                        <a:t>Адаптация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ЛНА по наставничеству в организациях, внедрение наставничества на предприятиях, где система наставничества не работает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u="none" strike="noStrike" dirty="0" smtClean="0">
                          <a:effectLst/>
                        </a:rPr>
                        <a:t>СУП дивизионов</a:t>
                      </a:r>
                      <a:br>
                        <a:rPr lang="ru-RU" sz="800" u="none" strike="noStrike" dirty="0" smtClean="0">
                          <a:effectLst/>
                        </a:rPr>
                      </a:br>
                      <a:r>
                        <a:rPr lang="ru-RU" sz="800" u="none" strike="noStrike" dirty="0" smtClean="0">
                          <a:effectLst/>
                        </a:rPr>
                        <a:t>и предприятий</a:t>
                      </a:r>
                      <a:endParaRPr lang="ru-RU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</a:tr>
              <a:tr h="20663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Внедрение программы наставничества для кадрового резерва</a:t>
                      </a:r>
                      <a:endParaRPr lang="ru-RU" sz="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79" marR="6679" marT="6679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75977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Разработка и согласование концепции</a:t>
                      </a:r>
                      <a:r>
                        <a:rPr lang="ru-RU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наставничества для кадрового резерва с участием ТОП-30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u="none" strike="noStrike" dirty="0" smtClean="0">
                          <a:effectLst/>
                        </a:rPr>
                        <a:t>ДКП ГК "Росатом"</a:t>
                      </a:r>
                      <a:endParaRPr lang="ru-RU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79" marR="6679" marT="6679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</a:tr>
              <a:tr h="271829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Старт программы с участием ТОП-30</a:t>
                      </a:r>
                      <a:r>
                        <a:rPr lang="ru-RU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в качестве наставников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effectLst/>
                        </a:rPr>
                        <a:t>Обучение и развитие наставников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254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Разработка отраслевого тренинга для </a:t>
                      </a:r>
                      <a:r>
                        <a:rPr lang="ru-RU" sz="800" u="none" strike="noStrike" dirty="0" smtClean="0">
                          <a:effectLst/>
                        </a:rPr>
                        <a:t>наставников с привлечением лучших наставников и СУП организаций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Корпоративная </a:t>
                      </a:r>
                      <a:r>
                        <a:rPr lang="ru-RU" sz="800" u="none" strike="noStrike" dirty="0" smtClean="0">
                          <a:effectLst/>
                        </a:rPr>
                        <a:t>Академия Росатома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Направление наставников на обучение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СУП дивизионов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и предприятий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 smtClean="0">
                          <a:effectLst/>
                        </a:rPr>
                        <a:t>Проведение 2-ой </a:t>
                      </a:r>
                      <a:r>
                        <a:rPr lang="ru-RU" sz="800" u="none" strike="noStrike" dirty="0">
                          <a:effectLst/>
                        </a:rPr>
                        <a:t>отраслевой конференции наставников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ДКП ГК "Росатом"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effectLst/>
                        </a:rPr>
                        <a:t>Программа признания наставников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2439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u="none" strike="noStrike" dirty="0" smtClean="0">
                          <a:effectLst/>
                        </a:rPr>
                        <a:t>Серия публикаций о лучших практиках по работе с наставниками и молодыми специалистами на предприятиях в газете Страна Росатом</a:t>
                      </a:r>
                      <a:endParaRPr lang="ru-RU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79" marR="6679" marT="6679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u="none" strike="noStrike" dirty="0" smtClean="0">
                          <a:effectLst/>
                        </a:rPr>
                        <a:t>ДКП ГК "Росатом"</a:t>
                      </a:r>
                      <a:endParaRPr lang="ru-RU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 СР</a:t>
                      </a:r>
                    </a:p>
                  </a:txBody>
                  <a:tcPr marL="6679" marR="6679" marT="6679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</a:tr>
              <a:tr h="372439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u="none" strike="noStrike" dirty="0" smtClean="0">
                          <a:effectLst/>
                        </a:rPr>
                        <a:t>Награждение лучших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наставников в рамках конкурса отраслевых номинаций </a:t>
                      </a:r>
                      <a:r>
                        <a:rPr lang="ru-RU" sz="800" u="none" strike="noStrike" dirty="0" smtClean="0">
                          <a:effectLst/>
                        </a:rPr>
                        <a:t>номинации "Наставник года"</a:t>
                      </a:r>
                      <a:endParaRPr lang="ru-RU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79" marR="6679" marT="6679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u="none" strike="noStrike" dirty="0" smtClean="0">
                          <a:effectLst/>
                        </a:rPr>
                        <a:t>ГК "Росатом"</a:t>
                      </a:r>
                      <a:endParaRPr lang="ru-RU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79" marR="6679" marT="667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</a:tr>
              <a:tr h="37243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Выдвижение номинантов от дивизионов в </a:t>
                      </a:r>
                      <a:r>
                        <a:rPr lang="ru-RU" sz="800" u="none" strike="noStrike" dirty="0" smtClean="0">
                          <a:effectLst/>
                        </a:rPr>
                        <a:t>ЦКК Программы </a:t>
                      </a:r>
                      <a:r>
                        <a:rPr lang="ru-RU" sz="800" u="none" strike="noStrike" dirty="0">
                          <a:effectLst/>
                        </a:rPr>
                        <a:t>отраслевых номинаций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СУП дивизионов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79" marR="6679" marT="6679" marB="0" anchor="b"/>
                </a:tc>
              </a:tr>
            </a:tbl>
          </a:graphicData>
        </a:graphic>
      </p:graphicFrame>
      <p:sp>
        <p:nvSpPr>
          <p:cNvPr id="8" name="Прямоугольник 7"/>
          <p:cNvSpPr/>
          <p:nvPr>
            <p:custDataLst>
              <p:tags r:id="rId1"/>
            </p:custDataLst>
          </p:nvPr>
        </p:nvSpPr>
        <p:spPr bwMode="gray">
          <a:xfrm>
            <a:off x="3506769" y="1562016"/>
            <a:ext cx="2121031" cy="79375"/>
          </a:xfrm>
          <a:prstGeom prst="rect">
            <a:avLst/>
          </a:prstGeom>
          <a:solidFill>
            <a:srgbClr val="4C6C9C"/>
          </a:solidFill>
          <a:ln w="19050">
            <a:solidFill>
              <a:srgbClr val="4C6C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>
              <a:solidFill>
                <a:srgbClr val="FFFFFF"/>
              </a:solidFill>
            </a:endParaRPr>
          </a:p>
        </p:txBody>
      </p:sp>
      <p:sp>
        <p:nvSpPr>
          <p:cNvPr id="11" name="Прямоугольник 10"/>
          <p:cNvSpPr/>
          <p:nvPr>
            <p:custDataLst>
              <p:tags r:id="rId2"/>
            </p:custDataLst>
          </p:nvPr>
        </p:nvSpPr>
        <p:spPr bwMode="gray">
          <a:xfrm>
            <a:off x="5180167" y="1921152"/>
            <a:ext cx="2153885" cy="79375"/>
          </a:xfrm>
          <a:prstGeom prst="rect">
            <a:avLst/>
          </a:prstGeom>
          <a:solidFill>
            <a:srgbClr val="4C6C9C"/>
          </a:solidFill>
          <a:ln w="19050">
            <a:solidFill>
              <a:srgbClr val="4C6C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>
              <a:solidFill>
                <a:srgbClr val="FFFFFF"/>
              </a:solidFill>
            </a:endParaRPr>
          </a:p>
        </p:txBody>
      </p:sp>
      <p:sp>
        <p:nvSpPr>
          <p:cNvPr id="22" name="Штриховая стрелка вправо 21"/>
          <p:cNvSpPr/>
          <p:nvPr/>
        </p:nvSpPr>
        <p:spPr>
          <a:xfrm>
            <a:off x="5923230" y="4590822"/>
            <a:ext cx="2958493" cy="165463"/>
          </a:xfrm>
          <a:prstGeom prst="stripedRightArrow">
            <a:avLst/>
          </a:prstGeom>
          <a:solidFill>
            <a:srgbClr val="4C6C9C"/>
          </a:solidFill>
          <a:ln w="19050">
            <a:solidFill>
              <a:srgbClr val="4C6C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b="1">
              <a:solidFill>
                <a:srgbClr val="FFFFFF"/>
              </a:solidFill>
            </a:endParaRPr>
          </a:p>
        </p:txBody>
      </p:sp>
      <p:sp>
        <p:nvSpPr>
          <p:cNvPr id="23" name="Штриховая стрелка вправо 22"/>
          <p:cNvSpPr/>
          <p:nvPr/>
        </p:nvSpPr>
        <p:spPr>
          <a:xfrm>
            <a:off x="4355185" y="5427175"/>
            <a:ext cx="4554820" cy="165463"/>
          </a:xfrm>
          <a:prstGeom prst="stripedRightArrow">
            <a:avLst/>
          </a:prstGeom>
          <a:solidFill>
            <a:srgbClr val="4C6C9C"/>
          </a:solidFill>
          <a:ln w="19050">
            <a:solidFill>
              <a:srgbClr val="4C6C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b="1">
              <a:solidFill>
                <a:srgbClr val="FFFFFF"/>
              </a:solidFill>
            </a:endParaRPr>
          </a:p>
        </p:txBody>
      </p:sp>
      <p:sp>
        <p:nvSpPr>
          <p:cNvPr id="24" name="Равнобедренный треугольник 23"/>
          <p:cNvSpPr/>
          <p:nvPr>
            <p:custDataLst>
              <p:tags r:id="rId3"/>
            </p:custDataLst>
          </p:nvPr>
        </p:nvSpPr>
        <p:spPr bwMode="gray">
          <a:xfrm>
            <a:off x="7660680" y="4941949"/>
            <a:ext cx="128985" cy="103188"/>
          </a:xfrm>
          <a:prstGeom prst="triangle">
            <a:avLst/>
          </a:prstGeom>
          <a:solidFill>
            <a:srgbClr val="339933"/>
          </a:solidFill>
          <a:ln w="19050"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>
              <a:solidFill>
                <a:srgbClr val="FFFFFF"/>
              </a:solidFill>
            </a:endParaRPr>
          </a:p>
        </p:txBody>
      </p:sp>
      <p:sp>
        <p:nvSpPr>
          <p:cNvPr id="25" name="Штриховая стрелка вправо 24"/>
          <p:cNvSpPr/>
          <p:nvPr/>
        </p:nvSpPr>
        <p:spPr>
          <a:xfrm>
            <a:off x="8056897" y="6275101"/>
            <a:ext cx="934358" cy="153994"/>
          </a:xfrm>
          <a:prstGeom prst="stripedRightArrow">
            <a:avLst/>
          </a:prstGeom>
          <a:solidFill>
            <a:srgbClr val="4C6C9C"/>
          </a:solidFill>
          <a:ln w="19050">
            <a:solidFill>
              <a:srgbClr val="4C6C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b="1">
              <a:solidFill>
                <a:srgbClr val="FFFFFF"/>
              </a:solidFill>
            </a:endParaRPr>
          </a:p>
        </p:txBody>
      </p:sp>
      <p:sp>
        <p:nvSpPr>
          <p:cNvPr id="26" name="Равнобедренный треугольник 25"/>
          <p:cNvSpPr/>
          <p:nvPr>
            <p:custDataLst>
              <p:tags r:id="rId4"/>
            </p:custDataLst>
          </p:nvPr>
        </p:nvSpPr>
        <p:spPr bwMode="gray">
          <a:xfrm>
            <a:off x="5231432" y="4321354"/>
            <a:ext cx="128985" cy="103188"/>
          </a:xfrm>
          <a:prstGeom prst="triangle">
            <a:avLst/>
          </a:prstGeom>
          <a:solidFill>
            <a:srgbClr val="339933"/>
          </a:solidFill>
          <a:ln w="19050"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>
              <a:solidFill>
                <a:srgbClr val="FFFFFF"/>
              </a:solidFill>
            </a:endParaRPr>
          </a:p>
        </p:txBody>
      </p:sp>
      <p:sp>
        <p:nvSpPr>
          <p:cNvPr id="28" name="Равнобедренный треугольник 27"/>
          <p:cNvSpPr/>
          <p:nvPr>
            <p:custDataLst>
              <p:tags r:id="rId5"/>
            </p:custDataLst>
          </p:nvPr>
        </p:nvSpPr>
        <p:spPr bwMode="gray">
          <a:xfrm>
            <a:off x="8092243" y="2288318"/>
            <a:ext cx="128985" cy="103188"/>
          </a:xfrm>
          <a:prstGeom prst="triangle">
            <a:avLst/>
          </a:prstGeom>
          <a:solidFill>
            <a:srgbClr val="4C6C9C"/>
          </a:solidFill>
          <a:ln w="19050">
            <a:solidFill>
              <a:srgbClr val="4C6C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b="1">
              <a:solidFill>
                <a:srgbClr val="FFFFFF"/>
              </a:solidFill>
            </a:endParaRPr>
          </a:p>
        </p:txBody>
      </p:sp>
      <p:sp>
        <p:nvSpPr>
          <p:cNvPr id="29" name="Штриховая стрелка вправо 28"/>
          <p:cNvSpPr/>
          <p:nvPr/>
        </p:nvSpPr>
        <p:spPr>
          <a:xfrm>
            <a:off x="8558191" y="2695241"/>
            <a:ext cx="385929" cy="163432"/>
          </a:xfrm>
          <a:prstGeom prst="stripedRightArrow">
            <a:avLst/>
          </a:prstGeom>
          <a:solidFill>
            <a:srgbClr val="4C6C9C"/>
          </a:solidFill>
          <a:ln w="19050">
            <a:solidFill>
              <a:srgbClr val="4C6C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b="1">
              <a:solidFill>
                <a:srgbClr val="FFFFFF"/>
              </a:solidFill>
            </a:endParaRPr>
          </a:p>
        </p:txBody>
      </p:sp>
      <p:sp>
        <p:nvSpPr>
          <p:cNvPr id="30" name="Прямоугольник 29"/>
          <p:cNvSpPr/>
          <p:nvPr>
            <p:custDataLst>
              <p:tags r:id="rId6"/>
            </p:custDataLst>
          </p:nvPr>
        </p:nvSpPr>
        <p:spPr bwMode="gray">
          <a:xfrm>
            <a:off x="6944553" y="2288318"/>
            <a:ext cx="1076942" cy="79375"/>
          </a:xfrm>
          <a:prstGeom prst="rect">
            <a:avLst/>
          </a:prstGeom>
          <a:solidFill>
            <a:srgbClr val="4C6C9C"/>
          </a:solidFill>
          <a:ln w="19050">
            <a:solidFill>
              <a:srgbClr val="4C6C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>
              <a:solidFill>
                <a:srgbClr val="FFFFFF"/>
              </a:solidFill>
            </a:endParaRPr>
          </a:p>
        </p:txBody>
      </p:sp>
      <p:sp>
        <p:nvSpPr>
          <p:cNvPr id="31" name="Прямоугольник 30"/>
          <p:cNvSpPr/>
          <p:nvPr>
            <p:custDataLst>
              <p:tags r:id="rId7"/>
            </p:custDataLst>
          </p:nvPr>
        </p:nvSpPr>
        <p:spPr bwMode="gray">
          <a:xfrm>
            <a:off x="3971774" y="4322510"/>
            <a:ext cx="1208394" cy="102032"/>
          </a:xfrm>
          <a:prstGeom prst="rect">
            <a:avLst/>
          </a:prstGeom>
          <a:solidFill>
            <a:srgbClr val="4C6C9C"/>
          </a:solidFill>
          <a:ln w="19050">
            <a:solidFill>
              <a:srgbClr val="4C6C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>
              <a:solidFill>
                <a:srgbClr val="FFFFFF"/>
              </a:solidFill>
            </a:endParaRPr>
          </a:p>
        </p:txBody>
      </p:sp>
      <p:sp>
        <p:nvSpPr>
          <p:cNvPr id="32" name="Равнобедренный треугольник 31"/>
          <p:cNvSpPr/>
          <p:nvPr>
            <p:custDataLst>
              <p:tags r:id="rId8"/>
            </p:custDataLst>
          </p:nvPr>
        </p:nvSpPr>
        <p:spPr bwMode="gray">
          <a:xfrm>
            <a:off x="3907281" y="5915588"/>
            <a:ext cx="128985" cy="103188"/>
          </a:xfrm>
          <a:prstGeom prst="triangle">
            <a:avLst/>
          </a:prstGeom>
          <a:solidFill>
            <a:srgbClr val="339933"/>
          </a:solidFill>
          <a:ln w="19050"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>
              <a:solidFill>
                <a:srgbClr val="FFFFFF"/>
              </a:solidFill>
            </a:endParaRPr>
          </a:p>
        </p:txBody>
      </p:sp>
      <p:sp>
        <p:nvSpPr>
          <p:cNvPr id="33" name="Штриховая стрелка вправо 32"/>
          <p:cNvSpPr/>
          <p:nvPr/>
        </p:nvSpPr>
        <p:spPr>
          <a:xfrm>
            <a:off x="8092243" y="3806849"/>
            <a:ext cx="934358" cy="153994"/>
          </a:xfrm>
          <a:prstGeom prst="stripedRightArrow">
            <a:avLst/>
          </a:prstGeom>
          <a:solidFill>
            <a:srgbClr val="4C6C9C"/>
          </a:solidFill>
          <a:ln w="19050">
            <a:solidFill>
              <a:srgbClr val="4C6C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b="1">
              <a:solidFill>
                <a:srgbClr val="FFFFFF"/>
              </a:solidFill>
            </a:endParaRPr>
          </a:p>
        </p:txBody>
      </p:sp>
      <p:sp>
        <p:nvSpPr>
          <p:cNvPr id="34" name="Прямоугольник 33"/>
          <p:cNvSpPr/>
          <p:nvPr>
            <p:custDataLst>
              <p:tags r:id="rId9"/>
            </p:custDataLst>
          </p:nvPr>
        </p:nvSpPr>
        <p:spPr bwMode="gray">
          <a:xfrm>
            <a:off x="5703214" y="3520748"/>
            <a:ext cx="1973230" cy="58999"/>
          </a:xfrm>
          <a:prstGeom prst="rect">
            <a:avLst/>
          </a:prstGeom>
          <a:solidFill>
            <a:srgbClr val="4C6C9C"/>
          </a:solidFill>
          <a:ln w="19050">
            <a:solidFill>
              <a:srgbClr val="4C6C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29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lIns="90000" tIns="45000" rIns="90000" bIns="45000" anchor="ctr"/>
          <a:lstStyle/>
          <a:p>
            <a:r>
              <a:rPr lang="ru-RU" sz="2000" b="1" dirty="0">
                <a:solidFill>
                  <a:srgbClr val="003274"/>
                </a:solidFill>
                <a:latin typeface="Arial"/>
                <a:ea typeface="+mn-ea"/>
                <a:cs typeface="+mn-cs"/>
              </a:rPr>
              <a:t>Проект решений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252000" y="1268280"/>
            <a:ext cx="8642880" cy="524115"/>
          </a:xfrm>
          <a:noFill/>
        </p:spPr>
        <p:txBody>
          <a:bodyPr wrap="square" lIns="80133" tIns="40067" rIns="80133" bIns="40067" rtlCol="0" anchor="t">
            <a:spAutoFit/>
          </a:bodyPr>
          <a:lstStyle/>
          <a:p>
            <a:pPr marL="0" indent="0">
              <a:buNone/>
            </a:pPr>
            <a:r>
              <a:rPr lang="ru-RU" sz="1600" dirty="0" smtClean="0"/>
              <a:t>1. Принять к сведению информацию о реализуемых мероприятиях по развитию системы наставничества в Госкорпорации «Росатом» и ее организациях.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857891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L.cQYGIl0SnI4gbWOnDLw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dV7c_ktSkSCq1RPIMejm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0lCqmTuT0CW57ru4H3dn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0lCqmTuT0CW57ru4H3dn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so637G0WU2bdzJupsmkk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MFs79nSo02PeAB14TPmv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0_2.8jspUS2zPaNtzZhJ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so637G0WU2bdzJupsmkk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MFs79nSo02PeAB14TPmv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0_2.8jspUS2zPaNtzZhJ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87Zx8aHS0edF.bXqXIhj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ZW0eIfr9Ua472ue.zpzr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87Zx8aHS0edF.bXqXIhj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9umLuvLxkyVqFTnrCxFb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9umLuvLxkyVqFTnrCxFb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9umLuvLxkyVqFTnrCxFb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87Zx8aHS0edF.bXqXIhj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87Zx8aHS0edF.bXqXIhj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9umLuvLxkyVqFTnrCxFb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87Zx8aHS0edF.bXqXIhj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so637G0WU2bdzJupsmkk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0_2.8jspUS2zPaNtzZhJ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so637G0WU2bdzJupsmkk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MFs79nSo02PeAB14TPmv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0_2.8jspUS2zPaNtzZhJ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so637G0WU2bdzJupsmkk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0_2.8jspUS2zPaNtzZhJg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12500</TotalTime>
  <Words>570</Words>
  <Application>Microsoft Office PowerPoint</Application>
  <PresentationFormat>Экран (4:3)</PresentationFormat>
  <Paragraphs>189</Paragraphs>
  <Slides>7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Office Theme</vt:lpstr>
      <vt:lpstr>Office Theme</vt:lpstr>
      <vt:lpstr>b-default</vt:lpstr>
      <vt:lpstr>9_b-default</vt:lpstr>
      <vt:lpstr>1_Office Theme</vt:lpstr>
      <vt:lpstr>3_Office Theme</vt:lpstr>
      <vt:lpstr>Презентация PowerPoint</vt:lpstr>
      <vt:lpstr>Цель презентации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Проект решений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</dc:creator>
  <cp:lastModifiedBy>андрей</cp:lastModifiedBy>
  <cp:revision>792</cp:revision>
  <cp:lastPrinted>2014-12-09T15:41:37Z</cp:lastPrinted>
  <dcterms:modified xsi:type="dcterms:W3CDTF">2014-12-10T12:06:40Z</dcterms:modified>
</cp:coreProperties>
</file>