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drawings/drawing7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drawings/drawing8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notesSlides/notesSlide11.xml" ContentType="application/vnd.openxmlformats-officedocument.presentationml.notesSlide+xml"/>
  <Override PartName="/ppt/charts/chart15.xml" ContentType="application/vnd.openxmlformats-officedocument.drawingml.chart+xml"/>
  <Override PartName="/ppt/drawings/drawing9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6.xml" ContentType="application/vnd.openxmlformats-officedocument.drawingml.chart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7" r:id="rId3"/>
    <p:sldMasterId id="2147483700" r:id="rId4"/>
    <p:sldMasterId id="2147483712" r:id="rId5"/>
    <p:sldMasterId id="2147483724" r:id="rId6"/>
    <p:sldMasterId id="2147483736" r:id="rId7"/>
  </p:sldMasterIdLst>
  <p:notesMasterIdLst>
    <p:notesMasterId r:id="rId22"/>
  </p:notesMasterIdLst>
  <p:sldIdLst>
    <p:sldId id="352" r:id="rId8"/>
    <p:sldId id="357" r:id="rId9"/>
    <p:sldId id="338" r:id="rId10"/>
    <p:sldId id="353" r:id="rId11"/>
    <p:sldId id="341" r:id="rId12"/>
    <p:sldId id="350" r:id="rId13"/>
    <p:sldId id="318" r:id="rId14"/>
    <p:sldId id="342" r:id="rId15"/>
    <p:sldId id="344" r:id="rId16"/>
    <p:sldId id="346" r:id="rId17"/>
    <p:sldId id="354" r:id="rId18"/>
    <p:sldId id="355" r:id="rId19"/>
    <p:sldId id="356" r:id="rId20"/>
    <p:sldId id="282" r:id="rId21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08C"/>
    <a:srgbClr val="709088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6043" autoAdjust="0"/>
  </p:normalViewPr>
  <p:slideViewPr>
    <p:cSldViewPr>
      <p:cViewPr varScale="1">
        <p:scale>
          <a:sx n="100" d="100"/>
          <a:sy n="100" d="100"/>
        </p:scale>
        <p:origin x="19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14789916663605E-2"/>
          <c:y val="0.23150844361723499"/>
          <c:w val="0.8906671985964516"/>
          <c:h val="0.67040930597161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9394882050142444E-3"/>
                  <c:y val="1.10221450768498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1.10221450768498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9394882050142583E-3"/>
                  <c:y val="7.46661440689822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697441025071289E-3"/>
                  <c:y val="-3.1999776029564761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rgbClr val="FF0000"/>
                        </a:solidFill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109</a:t>
                    </a:r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697441025071289E-3"/>
                  <c:y val="4.8209636328004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4697441025071289E-3"/>
                  <c:y val="2.516867773453904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222</c:v>
                </c:pt>
                <c:pt idx="1">
                  <c:v>143</c:v>
                </c:pt>
                <c:pt idx="2">
                  <c:v>127</c:v>
                </c:pt>
                <c:pt idx="3">
                  <c:v>109</c:v>
                </c:pt>
                <c:pt idx="4">
                  <c:v>91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том числе с тяжелым исходом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</c:v>
                </c:pt>
                <c:pt idx="1">
                  <c:v>19</c:v>
                </c:pt>
                <c:pt idx="2">
                  <c:v>12</c:v>
                </c:pt>
                <c:pt idx="3">
                  <c:v>20</c:v>
                </c:pt>
                <c:pt idx="4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 том числе со смертельным исходом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8497784"/>
        <c:axId val="228498176"/>
      </c:barChart>
      <c:catAx>
        <c:axId val="228497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28498176"/>
        <c:crosses val="autoZero"/>
        <c:auto val="1"/>
        <c:lblAlgn val="ctr"/>
        <c:lblOffset val="100"/>
        <c:noMultiLvlLbl val="0"/>
      </c:catAx>
      <c:valAx>
        <c:axId val="228498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28497784"/>
        <c:crosses val="autoZero"/>
        <c:crossBetween val="between"/>
        <c:majorUnit val="40"/>
      </c:valAx>
    </c:plotArea>
    <c:legend>
      <c:legendPos val="b"/>
      <c:layout>
        <c:manualLayout>
          <c:xMode val="edge"/>
          <c:yMode val="edge"/>
          <c:x val="2.2076463174983281E-3"/>
          <c:y val="6.6529884608901066E-2"/>
          <c:w val="0.98386452431211346"/>
          <c:h val="0.147438058176320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646150427787E-3"/>
          <c:y val="0"/>
          <c:w val="0.62234034181387288"/>
          <c:h val="0.702573725570398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пострадавших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9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том числе с тяжелым исходом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4.616466171480916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*</a:t>
                    </a:r>
                    <a:endParaRPr lang="en-US" dirty="0">
                      <a:solidFill>
                        <a:schemeClr val="accent2">
                          <a:lumMod val="7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 том числе со смертельным исходом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*</a:t>
                    </a:r>
                    <a:endParaRPr lang="en-US" dirty="0">
                      <a:solidFill>
                        <a:schemeClr val="accent2">
                          <a:lumMod val="7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200744"/>
        <c:axId val="231200352"/>
      </c:barChart>
      <c:catAx>
        <c:axId val="231200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31200352"/>
        <c:crosses val="autoZero"/>
        <c:auto val="1"/>
        <c:lblAlgn val="ctr"/>
        <c:lblOffset val="100"/>
        <c:noMultiLvlLbl val="0"/>
      </c:catAx>
      <c:valAx>
        <c:axId val="231200352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231200744"/>
        <c:crosses val="autoZero"/>
        <c:crossBetween val="between"/>
        <c:majorUnit val="1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6461365403844"/>
          <c:y val="5.034552552557086E-2"/>
          <c:w val="0.38353863459615606"/>
          <c:h val="0.40117890732971273"/>
        </c:manualLayout>
      </c:layout>
      <c:overlay val="0"/>
      <c:txPr>
        <a:bodyPr/>
        <a:lstStyle/>
        <a:p>
          <a:pPr>
            <a:defRPr sz="1400" b="0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01363737362513E-2"/>
          <c:y val="0.45498573642814105"/>
          <c:w val="0.8701504166107249"/>
          <c:h val="0.435529814434595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пострадавших, в том числе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0" i="0" baseline="0" dirty="0" smtClean="0"/>
                      <a:t>2</a:t>
                    </a:r>
                    <a:r>
                      <a:rPr lang="ru-RU" sz="1200" b="0" i="0" baseline="0" dirty="0" smtClean="0"/>
                      <a:t>*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1200" b="0" i="0" baseline="0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АРМЗ</c:v>
                </c:pt>
                <c:pt idx="1">
                  <c:v>НИАЭП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тяжело травмированных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АРМЗ</c:v>
                </c:pt>
                <c:pt idx="1">
                  <c:v>НИАЭП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смертельно травмированных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АРМЗ</c:v>
                </c:pt>
                <c:pt idx="1">
                  <c:v>НИАЭП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201528"/>
        <c:axId val="231199960"/>
      </c:barChart>
      <c:catAx>
        <c:axId val="231201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31199960"/>
        <c:crosses val="autoZero"/>
        <c:auto val="1"/>
        <c:lblAlgn val="ctr"/>
        <c:lblOffset val="100"/>
        <c:noMultiLvlLbl val="0"/>
      </c:catAx>
      <c:valAx>
        <c:axId val="2311999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1201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88738887124368E-2"/>
          <c:y val="0.12976157919775289"/>
          <c:w val="0.96647856767122176"/>
          <c:h val="0.741953529379926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пострадавших, в том числе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ЯОК</c:v>
                </c:pt>
                <c:pt idx="1">
                  <c:v>ЗСЖЦ</c:v>
                </c:pt>
                <c:pt idx="2">
                  <c:v>РЭА</c:v>
                </c:pt>
                <c:pt idx="3">
                  <c:v>АРМЗ</c:v>
                </c:pt>
                <c:pt idx="4">
                  <c:v>НИАЭП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тяжело травмированных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ЯОК</c:v>
                </c:pt>
                <c:pt idx="1">
                  <c:v>ЗСЖЦ</c:v>
                </c:pt>
                <c:pt idx="2">
                  <c:v>РЭА</c:v>
                </c:pt>
                <c:pt idx="3">
                  <c:v>АРМЗ</c:v>
                </c:pt>
                <c:pt idx="4">
                  <c:v>НИАЭП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смертельно травмированных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ЯОК</c:v>
                </c:pt>
                <c:pt idx="1">
                  <c:v>ЗСЖЦ</c:v>
                </c:pt>
                <c:pt idx="2">
                  <c:v>РЭА</c:v>
                </c:pt>
                <c:pt idx="3">
                  <c:v>АРМЗ</c:v>
                </c:pt>
                <c:pt idx="4">
                  <c:v>НИАЭП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199176"/>
        <c:axId val="231199568"/>
      </c:barChart>
      <c:catAx>
        <c:axId val="231199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31199568"/>
        <c:crosses val="autoZero"/>
        <c:auto val="1"/>
        <c:lblAlgn val="ctr"/>
        <c:lblOffset val="100"/>
        <c:noMultiLvlLbl val="0"/>
      </c:catAx>
      <c:valAx>
        <c:axId val="2311995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1199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075056304697848E-2"/>
          <c:y val="0.34381422842120285"/>
          <c:w val="0.96484489869329515"/>
          <c:h val="0.51989174762264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4"/>
              <c:layout>
                <c:manualLayout>
                  <c:x val="-4.3189228674383115E-3"/>
                  <c:y val="5.360133527670710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</c:v>
                </c:pt>
                <c:pt idx="1">
                  <c:v>30</c:v>
                </c:pt>
                <c:pt idx="2">
                  <c:v>27</c:v>
                </c:pt>
                <c:pt idx="3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том числе с тяжелым исходом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</c:v>
                </c:pt>
                <c:pt idx="1">
                  <c:v>11</c:v>
                </c:pt>
                <c:pt idx="2">
                  <c:v>9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 том числе со смертельным исходом</c:v>
                </c:pt>
              </c:strCache>
            </c:strRef>
          </c:tx>
          <c:spPr>
            <a:solidFill>
              <a:srgbClr val="808080">
                <a:lumMod val="75000"/>
              </a:srgbClr>
            </a:solidFill>
          </c:spPr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**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</c:v>
                </c:pt>
                <c:pt idx="1">
                  <c:v>5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2117816"/>
        <c:axId val="232109976"/>
      </c:barChart>
      <c:catAx>
        <c:axId val="232117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32109976"/>
        <c:crosses val="autoZero"/>
        <c:auto val="1"/>
        <c:lblAlgn val="ctr"/>
        <c:lblOffset val="100"/>
        <c:noMultiLvlLbl val="0"/>
      </c:catAx>
      <c:valAx>
        <c:axId val="2321099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2117816"/>
        <c:crosses val="autoZero"/>
        <c:crossBetween val="between"/>
        <c:majorUnit val="40"/>
      </c:valAx>
    </c:plotArea>
    <c:legend>
      <c:legendPos val="b"/>
      <c:legendEntry>
        <c:idx val="2"/>
        <c:txPr>
          <a:bodyPr/>
          <a:lstStyle/>
          <a:p>
            <a:pPr>
              <a:defRPr lang="ru-RU" sz="16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4536783483155592"/>
          <c:y val="0.11539373553030183"/>
          <c:w val="0.53690209530220767"/>
          <c:h val="0.24322120596614816"/>
        </c:manualLayout>
      </c:layout>
      <c:overlay val="0"/>
      <c:txPr>
        <a:bodyPr/>
        <a:lstStyle/>
        <a:p>
          <a:pPr>
            <a:defRPr lang="ru-RU" sz="1400" b="0" i="0" u="none" strike="noStrike" kern="1200" baseline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76521469603284"/>
          <c:y val="3.7397839989609917E-2"/>
          <c:w val="0.83510772379166098"/>
          <c:h val="0.6949529082058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рабочих мест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invertIfNegative val="0"/>
          <c:cat>
            <c:strRef>
              <c:f>Лист1!$A$2:$A$12</c:f>
              <c:strCache>
                <c:ptCount val="11"/>
                <c:pt idx="0">
                  <c:v>Сбыт и трейдинг</c:v>
                </c:pt>
                <c:pt idx="1">
                  <c:v>ОТЭК</c:v>
                </c:pt>
                <c:pt idx="2">
                  <c:v>Горнорудный</c:v>
                </c:pt>
                <c:pt idx="3">
                  <c:v>Электроэнергетический</c:v>
                </c:pt>
                <c:pt idx="4">
                  <c:v>Строительство</c:v>
                </c:pt>
                <c:pt idx="5">
                  <c:v>Оверсиз</c:v>
                </c:pt>
                <c:pt idx="6">
                  <c:v>БУИ</c:v>
                </c:pt>
                <c:pt idx="7">
                  <c:v>ЗСЖЦ</c:v>
                </c:pt>
                <c:pt idx="8">
                  <c:v>Машиностроительный</c:v>
                </c:pt>
                <c:pt idx="9">
                  <c:v>ЯОК</c:v>
                </c:pt>
                <c:pt idx="10">
                  <c:v>Топливная компания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598</c:v>
                </c:pt>
                <c:pt idx="1">
                  <c:v>1507</c:v>
                </c:pt>
                <c:pt idx="2">
                  <c:v>2336</c:v>
                </c:pt>
                <c:pt idx="3">
                  <c:v>17420</c:v>
                </c:pt>
                <c:pt idx="4">
                  <c:v>7949</c:v>
                </c:pt>
                <c:pt idx="5">
                  <c:v>713</c:v>
                </c:pt>
                <c:pt idx="6">
                  <c:v>6294</c:v>
                </c:pt>
                <c:pt idx="7">
                  <c:v>4998</c:v>
                </c:pt>
                <c:pt idx="8">
                  <c:v>15402</c:v>
                </c:pt>
                <c:pt idx="9">
                  <c:v>33061</c:v>
                </c:pt>
                <c:pt idx="10">
                  <c:v>16576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том числе, на которых проведена СОУТ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 smtClean="0"/>
                      <a:t>94%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 dirty="0" smtClean="0"/>
                      <a:t>86%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267233612698442E-2"/>
                  <c:y val="-1.2420372697243297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80%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820948932845052E-2"/>
                  <c:y val="-1.490444723669201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54%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b="1" smtClean="0"/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3338854039560496E-2"/>
                  <c:y val="-2.4840745394486686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37%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3338854039560496E-2"/>
                  <c:y val="-2.4842701358690975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3338854039560496E-2"/>
                  <c:y val="-1.2420372697243342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32%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3338854039560389E-2"/>
                  <c:y val="-1.2420372697243342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29%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3338854039560496E-2"/>
                  <c:y val="-7.4522236183460055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21%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Сбыт и трейдинг</c:v>
                </c:pt>
                <c:pt idx="1">
                  <c:v>ОТЭК</c:v>
                </c:pt>
                <c:pt idx="2">
                  <c:v>Горнорудный</c:v>
                </c:pt>
                <c:pt idx="3">
                  <c:v>Электроэнергетический</c:v>
                </c:pt>
                <c:pt idx="4">
                  <c:v>Строительство</c:v>
                </c:pt>
                <c:pt idx="5">
                  <c:v>Оверсиз</c:v>
                </c:pt>
                <c:pt idx="6">
                  <c:v>БУИ</c:v>
                </c:pt>
                <c:pt idx="7">
                  <c:v>ЗСЖЦ</c:v>
                </c:pt>
                <c:pt idx="8">
                  <c:v>Машиностроительный</c:v>
                </c:pt>
                <c:pt idx="9">
                  <c:v>ЯОК</c:v>
                </c:pt>
                <c:pt idx="10">
                  <c:v>Топливная компания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598</c:v>
                </c:pt>
                <c:pt idx="1">
                  <c:v>1416</c:v>
                </c:pt>
                <c:pt idx="2">
                  <c:v>2022</c:v>
                </c:pt>
                <c:pt idx="3">
                  <c:v>13888</c:v>
                </c:pt>
                <c:pt idx="4">
                  <c:v>4294</c:v>
                </c:pt>
                <c:pt idx="5">
                  <c:v>275</c:v>
                </c:pt>
                <c:pt idx="6">
                  <c:v>2310</c:v>
                </c:pt>
                <c:pt idx="7">
                  <c:v>1646</c:v>
                </c:pt>
                <c:pt idx="8">
                  <c:v>4969</c:v>
                </c:pt>
                <c:pt idx="9">
                  <c:v>9562</c:v>
                </c:pt>
                <c:pt idx="10">
                  <c:v>3475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2118992"/>
        <c:axId val="232115856"/>
      </c:barChart>
      <c:catAx>
        <c:axId val="23211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32115856"/>
        <c:crosses val="autoZero"/>
        <c:auto val="1"/>
        <c:lblAlgn val="ctr"/>
        <c:lblOffset val="100"/>
        <c:noMultiLvlLbl val="0"/>
      </c:catAx>
      <c:valAx>
        <c:axId val="232115856"/>
        <c:scaling>
          <c:orientation val="minMax"/>
          <c:max val="350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32118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1276506158512732"/>
          <c:y val="5.8580345532812474E-2"/>
          <c:w val="0.24487101806615325"/>
          <c:h val="0.18233028880985058"/>
        </c:manualLayout>
      </c:layout>
      <c:overlay val="0"/>
      <c:spPr>
        <a:solidFill>
          <a:schemeClr val="accent3"/>
        </a:solidFill>
        <a:ln>
          <a:solidFill>
            <a:schemeClr val="tx2">
              <a:lumMod val="60000"/>
              <a:lumOff val="40000"/>
            </a:schemeClr>
          </a:solidFill>
        </a:ln>
      </c:spPr>
      <c:txPr>
        <a:bodyPr/>
        <a:lstStyle/>
        <a:p>
          <a:pPr>
            <a:defRPr sz="14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85929937995871"/>
          <c:y val="0"/>
          <c:w val="0.81014070062004129"/>
          <c:h val="0.73925475998162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допустимые условия труда</c:v>
                </c:pt>
              </c:strCache>
            </c:strRef>
          </c:tx>
          <c:spPr>
            <a:solidFill>
              <a:srgbClr val="B8E08C"/>
            </a:solidFill>
          </c:spPr>
          <c:invertIfNegative val="0"/>
          <c:dLbls>
            <c:delete val="1"/>
          </c:dLbls>
          <c:cat>
            <c:strRef>
              <c:f>Лист1!$A$2:$A$8</c:f>
              <c:strCache>
                <c:ptCount val="7"/>
                <c:pt idx="0">
                  <c:v>Электроэнергетический</c:v>
                </c:pt>
                <c:pt idx="1">
                  <c:v>Машиностроительный</c:v>
                </c:pt>
                <c:pt idx="2">
                  <c:v>Топливная компания</c:v>
                </c:pt>
                <c:pt idx="3">
                  <c:v>Горнорудный</c:v>
                </c:pt>
                <c:pt idx="4">
                  <c:v>ЯОК</c:v>
                </c:pt>
                <c:pt idx="5">
                  <c:v>ЗСЖЦ</c:v>
                </c:pt>
                <c:pt idx="6">
                  <c:v>БУИ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9068</c:v>
                </c:pt>
                <c:pt idx="1">
                  <c:v>3344</c:v>
                </c:pt>
                <c:pt idx="2">
                  <c:v>1595</c:v>
                </c:pt>
                <c:pt idx="3">
                  <c:v>923</c:v>
                </c:pt>
                <c:pt idx="4">
                  <c:v>7178</c:v>
                </c:pt>
                <c:pt idx="5">
                  <c:v>849</c:v>
                </c:pt>
                <c:pt idx="6">
                  <c:v>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класс 3.1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c:spPr>
          <c:invertIfNegative val="0"/>
          <c:dLbls>
            <c:delete val="1"/>
          </c:dLbls>
          <c:cat>
            <c:strRef>
              <c:f>Лист1!$A$2:$A$8</c:f>
              <c:strCache>
                <c:ptCount val="7"/>
                <c:pt idx="0">
                  <c:v>Электроэнергетический</c:v>
                </c:pt>
                <c:pt idx="1">
                  <c:v>Машиностроительный</c:v>
                </c:pt>
                <c:pt idx="2">
                  <c:v>Топливная компания</c:v>
                </c:pt>
                <c:pt idx="3">
                  <c:v>Горнорудный</c:v>
                </c:pt>
                <c:pt idx="4">
                  <c:v>ЯОК</c:v>
                </c:pt>
                <c:pt idx="5">
                  <c:v>ЗСЖЦ</c:v>
                </c:pt>
                <c:pt idx="6">
                  <c:v>БУИ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2571</c:v>
                </c:pt>
                <c:pt idx="1">
                  <c:v>1035</c:v>
                </c:pt>
                <c:pt idx="2">
                  <c:v>792</c:v>
                </c:pt>
                <c:pt idx="3">
                  <c:v>584</c:v>
                </c:pt>
                <c:pt idx="4">
                  <c:v>2046</c:v>
                </c:pt>
                <c:pt idx="5">
                  <c:v>179</c:v>
                </c:pt>
                <c:pt idx="6">
                  <c:v>395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класс 3.2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elete val="1"/>
          </c:dLbls>
          <c:cat>
            <c:strRef>
              <c:f>Лист1!$A$2:$A$8</c:f>
              <c:strCache>
                <c:ptCount val="7"/>
                <c:pt idx="0">
                  <c:v>Электроэнергетический</c:v>
                </c:pt>
                <c:pt idx="1">
                  <c:v>Машиностроительный</c:v>
                </c:pt>
                <c:pt idx="2">
                  <c:v>Топливная компания</c:v>
                </c:pt>
                <c:pt idx="3">
                  <c:v>Горнорудный</c:v>
                </c:pt>
                <c:pt idx="4">
                  <c:v>ЯОК</c:v>
                </c:pt>
                <c:pt idx="5">
                  <c:v>ЗСЖЦ</c:v>
                </c:pt>
                <c:pt idx="6">
                  <c:v>БУИ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1702</c:v>
                </c:pt>
                <c:pt idx="1">
                  <c:v>410</c:v>
                </c:pt>
                <c:pt idx="2">
                  <c:v>835</c:v>
                </c:pt>
                <c:pt idx="3">
                  <c:v>440</c:v>
                </c:pt>
                <c:pt idx="4">
                  <c:v>3134</c:v>
                </c:pt>
                <c:pt idx="5">
                  <c:v>241</c:v>
                </c:pt>
                <c:pt idx="6">
                  <c:v>555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класс 3.3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elete val="1"/>
          </c:dLbls>
          <c:cat>
            <c:strRef>
              <c:f>Лист1!$A$2:$A$8</c:f>
              <c:strCache>
                <c:ptCount val="7"/>
                <c:pt idx="0">
                  <c:v>Электроэнергетический</c:v>
                </c:pt>
                <c:pt idx="1">
                  <c:v>Машиностроительный</c:v>
                </c:pt>
                <c:pt idx="2">
                  <c:v>Топливная компания</c:v>
                </c:pt>
                <c:pt idx="3">
                  <c:v>Горнорудный</c:v>
                </c:pt>
                <c:pt idx="4">
                  <c:v>ЯОК</c:v>
                </c:pt>
                <c:pt idx="5">
                  <c:v>ЗСЖЦ</c:v>
                </c:pt>
                <c:pt idx="6">
                  <c:v>БУИ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27</c:v>
                </c:pt>
                <c:pt idx="1">
                  <c:v>141</c:v>
                </c:pt>
                <c:pt idx="2">
                  <c:v>203</c:v>
                </c:pt>
                <c:pt idx="3">
                  <c:v>75</c:v>
                </c:pt>
                <c:pt idx="4">
                  <c:v>668</c:v>
                </c:pt>
                <c:pt idx="5">
                  <c:v>242</c:v>
                </c:pt>
                <c:pt idx="6">
                  <c:v>254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класс 3.4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elete val="1"/>
          </c:dLbls>
          <c:cat>
            <c:strRef>
              <c:f>Лист1!$A$2:$A$8</c:f>
              <c:strCache>
                <c:ptCount val="7"/>
                <c:pt idx="0">
                  <c:v>Электроэнергетический</c:v>
                </c:pt>
                <c:pt idx="1">
                  <c:v>Машиностроительный</c:v>
                </c:pt>
                <c:pt idx="2">
                  <c:v>Топливная компания</c:v>
                </c:pt>
                <c:pt idx="3">
                  <c:v>Горнорудный</c:v>
                </c:pt>
                <c:pt idx="4">
                  <c:v>ЯОК</c:v>
                </c:pt>
                <c:pt idx="5">
                  <c:v>ЗСЖЦ</c:v>
                </c:pt>
                <c:pt idx="6">
                  <c:v>БУИ</c:v>
                </c:pt>
              </c:strCache>
            </c:strRef>
          </c:cat>
          <c:val>
            <c:numRef>
              <c:f>Лист1!$F$2:$F$8</c:f>
              <c:numCache>
                <c:formatCode>General</c:formatCode>
                <c:ptCount val="7"/>
                <c:pt idx="0">
                  <c:v>0</c:v>
                </c:pt>
                <c:pt idx="1">
                  <c:v>39</c:v>
                </c:pt>
                <c:pt idx="2">
                  <c:v>47</c:v>
                </c:pt>
                <c:pt idx="3">
                  <c:v>0</c:v>
                </c:pt>
                <c:pt idx="4">
                  <c:v>362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2117424"/>
        <c:axId val="232110760"/>
      </c:barChart>
      <c:catAx>
        <c:axId val="2321174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232110760"/>
        <c:crosses val="autoZero"/>
        <c:auto val="1"/>
        <c:lblAlgn val="ctr"/>
        <c:lblOffset val="100"/>
        <c:noMultiLvlLbl val="0"/>
      </c:catAx>
      <c:valAx>
        <c:axId val="23211076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232117424"/>
        <c:crosses val="autoZero"/>
        <c:crossBetween val="between"/>
      </c:valAx>
      <c:dTable>
        <c:showHorzBorder val="1"/>
        <c:showVertBorder val="1"/>
        <c:showOutline val="1"/>
        <c:showKeys val="0"/>
        <c:spPr>
          <a:ln>
            <a:solidFill>
              <a:schemeClr val="tx2">
                <a:lumMod val="60000"/>
                <a:lumOff val="40000"/>
              </a:schemeClr>
            </a:solidFill>
          </a:ln>
        </c:spPr>
        <c:txPr>
          <a:bodyPr/>
          <a:lstStyle/>
          <a:p>
            <a:pPr rtl="0">
              <a:defRPr sz="900"/>
            </a:pPr>
            <a:endParaRPr lang="ru-RU"/>
          </a:p>
        </c:txPr>
      </c:dTable>
    </c:plotArea>
    <c:legend>
      <c:legendPos val="r"/>
      <c:layout>
        <c:manualLayout>
          <c:xMode val="edge"/>
          <c:yMode val="edge"/>
          <c:x val="8.434209789362249E-3"/>
          <c:y val="1.3549545545990388E-2"/>
          <c:w val="0.13136740545816308"/>
          <c:h val="0.54301492777078819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Электроэнергетический дивизион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698145584197461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02956347520677"/>
          <c:y val="0.12764465920062087"/>
          <c:w val="0.8425637509514553"/>
          <c:h val="0.66537032672045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Допустимые условия труда</c:v>
                </c:pt>
                <c:pt idx="1">
                  <c:v>класс 3.1</c:v>
                </c:pt>
                <c:pt idx="2">
                  <c:v>класс 3.2</c:v>
                </c:pt>
                <c:pt idx="3">
                  <c:v>класс3.3</c:v>
                </c:pt>
                <c:pt idx="4">
                  <c:v>класс 3.4</c:v>
                </c:pt>
                <c:pt idx="5">
                  <c:v>класс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5764</c:v>
                </c:pt>
                <c:pt idx="1">
                  <c:v>3315</c:v>
                </c:pt>
                <c:pt idx="2">
                  <c:v>3755</c:v>
                </c:pt>
                <c:pt idx="3">
                  <c:v>4131</c:v>
                </c:pt>
                <c:pt idx="4">
                  <c:v>909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c:spPr>
          <c:invertIfNegative val="0"/>
          <c:cat>
            <c:strRef>
              <c:f>Лист1!$A$2:$A$7</c:f>
              <c:strCache>
                <c:ptCount val="6"/>
                <c:pt idx="0">
                  <c:v>Допустимые условия труда</c:v>
                </c:pt>
                <c:pt idx="1">
                  <c:v>класс 3.1</c:v>
                </c:pt>
                <c:pt idx="2">
                  <c:v>класс 3.2</c:v>
                </c:pt>
                <c:pt idx="3">
                  <c:v>класс3.3</c:v>
                </c:pt>
                <c:pt idx="4">
                  <c:v>класс 3.4</c:v>
                </c:pt>
                <c:pt idx="5">
                  <c:v>класс 4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9068</c:v>
                </c:pt>
                <c:pt idx="1">
                  <c:v>2571</c:v>
                </c:pt>
                <c:pt idx="2">
                  <c:v>1702</c:v>
                </c:pt>
                <c:pt idx="3">
                  <c:v>27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2116248"/>
        <c:axId val="232111936"/>
      </c:barChart>
      <c:catAx>
        <c:axId val="232116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232111936"/>
        <c:crosses val="autoZero"/>
        <c:auto val="1"/>
        <c:lblAlgn val="ctr"/>
        <c:lblOffset val="100"/>
        <c:noMultiLvlLbl val="0"/>
      </c:catAx>
      <c:valAx>
        <c:axId val="232111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232116248"/>
        <c:crosses val="autoZero"/>
        <c:crossBetween val="between"/>
        <c:dispUnits>
          <c:builtInUnit val="thousands"/>
        </c:dispUnits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056497175141355E-2"/>
          <c:y val="3.6968576709796676E-2"/>
          <c:w val="0.91186440677966096"/>
          <c:h val="0.8687615526802222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Россия</c:v>
                </c:pt>
              </c:strCache>
            </c:strRef>
          </c:tx>
          <c:marker>
            <c:spPr>
              <a:solidFill>
                <a:schemeClr val="tx2">
                  <a:lumMod val="20000"/>
                  <a:lumOff val="80000"/>
                </a:schemeClr>
              </a:solidFill>
            </c:spPr>
          </c:marker>
          <c:dLbls>
            <c:dLbl>
              <c:idx val="1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</a:t>
                    </a:r>
                    <a:r>
                      <a:rPr lang="ru-RU"/>
                      <a:t>*</a:t>
                    </a:r>
                    <a:endParaRPr lang="en-US"/>
                  </a:p>
                </c:rich>
              </c:tx>
              <c:spPr/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2.9</c:v>
                </c:pt>
                <c:pt idx="1">
                  <c:v>2.7</c:v>
                </c:pt>
                <c:pt idx="2">
                  <c:v>2.5</c:v>
                </c:pt>
                <c:pt idx="3">
                  <c:v>2.1</c:v>
                </c:pt>
                <c:pt idx="4">
                  <c:v>2.2000000000000002</c:v>
                </c:pt>
                <c:pt idx="5">
                  <c:v>2.2000000000000002</c:v>
                </c:pt>
                <c:pt idx="6">
                  <c:v>2.1</c:v>
                </c:pt>
                <c:pt idx="7">
                  <c:v>2</c:v>
                </c:pt>
                <c:pt idx="8">
                  <c:v>1.9000000000000001</c:v>
                </c:pt>
                <c:pt idx="9">
                  <c:v>1.8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Росатом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0.84000000000000008</c:v>
                </c:pt>
                <c:pt idx="1">
                  <c:v>0.84000000000000008</c:v>
                </c:pt>
                <c:pt idx="2">
                  <c:v>0.81</c:v>
                </c:pt>
                <c:pt idx="3">
                  <c:v>0.88</c:v>
                </c:pt>
                <c:pt idx="4">
                  <c:v>0.69000000000000006</c:v>
                </c:pt>
                <c:pt idx="5">
                  <c:v>0.82000000000000006</c:v>
                </c:pt>
                <c:pt idx="6">
                  <c:v>0.56999999999999995</c:v>
                </c:pt>
                <c:pt idx="7">
                  <c:v>0.51</c:v>
                </c:pt>
                <c:pt idx="8">
                  <c:v>0.43000000000000005</c:v>
                </c:pt>
                <c:pt idx="9">
                  <c:v>0.34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496216"/>
        <c:axId val="228497000"/>
      </c:lineChart>
      <c:dateAx>
        <c:axId val="228496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crossAx val="228497000"/>
        <c:crosses val="autoZero"/>
        <c:auto val="0"/>
        <c:lblOffset val="100"/>
        <c:baseTimeUnit val="days"/>
      </c:dateAx>
      <c:valAx>
        <c:axId val="228497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8496216"/>
        <c:crosses val="autoZero"/>
        <c:crossBetween val="between"/>
      </c:valAx>
      <c:spPr>
        <a:noFill/>
        <a:ln w="25396">
          <a:noFill/>
        </a:ln>
      </c:spPr>
    </c:plotArea>
    <c:legend>
      <c:legendPos val="t"/>
      <c:layout>
        <c:manualLayout>
          <c:xMode val="edge"/>
          <c:yMode val="edge"/>
          <c:x val="0.86498300784039872"/>
          <c:y val="5.9274301777650321E-2"/>
          <c:w val="0.12308350348079022"/>
          <c:h val="0.75463201246185718"/>
        </c:manualLayout>
      </c:layout>
      <c:overlay val="1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300">
          <a:solidFill>
            <a:schemeClr val="tx2">
              <a:lumMod val="75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Росатом</c:v>
                </c:pt>
              </c:strCache>
            </c:strRef>
          </c:tx>
          <c:spPr>
            <a:ln>
              <a:solidFill>
                <a:srgbClr val="0066CC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4173882160600624E-2"/>
                  <c:y val="-6.32357743093463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9228365422771065E-2"/>
                  <c:y val="-5.1537287093560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2928986246250062E-2"/>
                  <c:y val="-6.8178280332861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0500914668021151E-2"/>
                  <c:y val="-4.749653945959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099478579705086E-3"/>
                  <c:y val="-4.0840142163874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0.45</c:v>
                </c:pt>
                <c:pt idx="1">
                  <c:v>0.48000000000000004</c:v>
                </c:pt>
                <c:pt idx="2">
                  <c:v>0.43000000000000005</c:v>
                </c:pt>
                <c:pt idx="3">
                  <c:v>0.28000000000000008</c:v>
                </c:pt>
                <c:pt idx="4">
                  <c:v>0.24000000000000002</c:v>
                </c:pt>
                <c:pt idx="5">
                  <c:v>0.2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Areva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8568665377176018E-2"/>
                  <c:y val="2.8050490883590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843326885880088E-3"/>
                  <c:y val="1.6830294530154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547388781431335E-2"/>
                  <c:y val="-4.7685834502103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2.0299999999999998</c:v>
                </c:pt>
                <c:pt idx="1">
                  <c:v>1.37</c:v>
                </c:pt>
                <c:pt idx="2">
                  <c:v>1.9200000000000002</c:v>
                </c:pt>
                <c:pt idx="3">
                  <c:v>1.72</c:v>
                </c:pt>
                <c:pt idx="4">
                  <c:v>0.93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8498960"/>
        <c:axId val="228495432"/>
      </c:lineChart>
      <c:catAx>
        <c:axId val="228498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8495432"/>
        <c:crosses val="autoZero"/>
        <c:auto val="1"/>
        <c:lblAlgn val="ctr"/>
        <c:lblOffset val="100"/>
        <c:noMultiLvlLbl val="0"/>
      </c:catAx>
      <c:valAx>
        <c:axId val="228495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8498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642702009144956"/>
          <c:y val="3.9018391895849956E-2"/>
          <c:w val="0.8235729799085505"/>
          <c:h val="0.8506630576400603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CEPCO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166</c:v>
                </c:pt>
                <c:pt idx="1">
                  <c:v>153</c:v>
                </c:pt>
                <c:pt idx="2">
                  <c:v>126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Росатом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5.187332126495748E-2"/>
                  <c:y val="-1.28268576218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757952820057031E-2"/>
                  <c:y val="-3.4007759709008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136</c:v>
                </c:pt>
                <c:pt idx="1">
                  <c:v>127</c:v>
                </c:pt>
                <c:pt idx="2">
                  <c:v>109</c:v>
                </c:pt>
                <c:pt idx="3">
                  <c:v>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214696"/>
        <c:axId val="94213128"/>
      </c:lineChart>
      <c:catAx>
        <c:axId val="94214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4213128"/>
        <c:crosses val="autoZero"/>
        <c:auto val="1"/>
        <c:lblAlgn val="ctr"/>
        <c:lblOffset val="100"/>
        <c:noMultiLvlLbl val="0"/>
      </c:catAx>
      <c:valAx>
        <c:axId val="94213128"/>
        <c:scaling>
          <c:orientation val="minMax"/>
          <c:min val="8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214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90704237990653"/>
          <c:y val="4.156406863883811E-2"/>
          <c:w val="0.83613203803532976"/>
          <c:h val="0.8687831840323608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CEPCO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4.4092323075213886E-2"/>
                  <c:y val="-3.2067144054700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10</c:v>
                </c:pt>
                <c:pt idx="2">
                  <c:v>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Росатом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2.3742020117422848E-2"/>
                  <c:y val="2.2447000838290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3917171596318982E-3"/>
                  <c:y val="6.0927573703931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133737277054693E-2"/>
                  <c:y val="4.8100716082051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213912"/>
        <c:axId val="225793664"/>
      </c:lineChart>
      <c:catAx>
        <c:axId val="94213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5793664"/>
        <c:crosses val="autoZero"/>
        <c:auto val="1"/>
        <c:lblAlgn val="ctr"/>
        <c:lblOffset val="100"/>
        <c:noMultiLvlLbl val="0"/>
      </c:catAx>
      <c:valAx>
        <c:axId val="225793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213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882818575386067E-2"/>
          <c:y val="7.4860167645807787E-2"/>
          <c:w val="0.5942261902420598"/>
          <c:h val="0.6926167088824520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LTIFR фaкт</c:v>
                </c:pt>
              </c:strCache>
            </c:strRef>
          </c:tx>
          <c:marker>
            <c:symbol val="circle"/>
            <c:size val="8"/>
          </c:marker>
          <c:dLbls>
            <c:dLbl>
              <c:idx val="0"/>
              <c:layout>
                <c:manualLayout>
                  <c:x val="-6.9098604790619383E-2"/>
                  <c:y val="5.620837290532000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3856901856696854E-2"/>
                  <c:y val="0.118041663563814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6466981230272477E-2"/>
                  <c:y val="9.6603750621601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389151025227091E-2"/>
                  <c:y val="9.0566016207751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0.48000000000000004</c:v>
                </c:pt>
                <c:pt idx="1">
                  <c:v>0.43000000000000005</c:v>
                </c:pt>
                <c:pt idx="2">
                  <c:v>0.28000000000000008</c:v>
                </c:pt>
                <c:pt idx="3">
                  <c:v>0.24000000000000002</c:v>
                </c:pt>
                <c:pt idx="4">
                  <c:v>0.2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Базовый 2011-2013</c:v>
                </c:pt>
              </c:strCache>
            </c:strRef>
          </c:tx>
          <c:spPr>
            <a:ln w="22225">
              <a:solidFill>
                <a:schemeClr val="bg2"/>
              </a:solidFill>
              <a:prstDash val="lg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 smtClean="0"/>
                      <a:t>0.4</a:t>
                    </a:r>
                    <a:r>
                      <a:rPr lang="ru-RU" sz="1400" smtClean="0"/>
                      <a:t>*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0.4</c:v>
                </c:pt>
                <c:pt idx="1">
                  <c:v>0.4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Референтный</c:v>
                </c:pt>
              </c:strCache>
            </c:strRef>
          </c:tx>
          <c:spPr>
            <a:ln w="22225">
              <a:solidFill>
                <a:schemeClr val="accent2">
                  <a:lumMod val="75000"/>
                </a:schemeClr>
              </a:solidFill>
              <a:prstDash val="lgDash"/>
            </a:ln>
          </c:spPr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1190552"/>
        <c:axId val="231194080"/>
      </c:lineChart>
      <c:catAx>
        <c:axId val="231190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31194080"/>
        <c:crosses val="autoZero"/>
        <c:auto val="1"/>
        <c:lblAlgn val="ctr"/>
        <c:lblOffset val="100"/>
        <c:noMultiLvlLbl val="0"/>
      </c:catAx>
      <c:valAx>
        <c:axId val="2311940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1190552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69991043440330503"/>
          <c:y val="5.4111106098633094E-2"/>
          <c:w val="0.21877283166363976"/>
          <c:h val="0.31322294321730276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770498939301304E-2"/>
          <c:y val="2.8069978973301841E-2"/>
          <c:w val="0.96845900212139879"/>
          <c:h val="0.735588533892473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2013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РЭА
           </c:v>
                </c:pt>
                <c:pt idx="1">
                  <c:v>ТВЭЛ
</c:v>
                </c:pt>
                <c:pt idx="2">
                  <c:v>НИАЭП
</c:v>
                </c:pt>
                <c:pt idx="3">
                  <c:v>ЗСЖЦ
</c:v>
                </c:pt>
                <c:pt idx="4">
                  <c:v>ЯОК</c:v>
                </c:pt>
                <c:pt idx="5">
                  <c:v>БУИ
</c:v>
                </c:pt>
                <c:pt idx="6">
                  <c:v>АЭМ
</c:v>
                </c:pt>
                <c:pt idx="7">
                  <c:v>АРМЗ
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0.05</c:v>
                </c:pt>
                <c:pt idx="1">
                  <c:v>0.15</c:v>
                </c:pt>
                <c:pt idx="2">
                  <c:v>0.27</c:v>
                </c:pt>
                <c:pt idx="3">
                  <c:v>0.27</c:v>
                </c:pt>
                <c:pt idx="4">
                  <c:v>0.31</c:v>
                </c:pt>
                <c:pt idx="5">
                  <c:v>0.49</c:v>
                </c:pt>
                <c:pt idx="6">
                  <c:v>0.73</c:v>
                </c:pt>
                <c:pt idx="7">
                  <c:v>0.93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 2014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1.7155638681500501E-3"/>
                  <c:y val="-1.8936921379009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103138385733111E-3"/>
                  <c:y val="-7.35160853504181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8557359460809287E-3"/>
                  <c:y val="1.9752948166397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1.8713319315534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4.2104968459952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РЭА
           </c:v>
                </c:pt>
                <c:pt idx="1">
                  <c:v>ТВЭЛ
</c:v>
                </c:pt>
                <c:pt idx="2">
                  <c:v>НИАЭП
</c:v>
                </c:pt>
                <c:pt idx="3">
                  <c:v>ЗСЖЦ
</c:v>
                </c:pt>
                <c:pt idx="4">
                  <c:v>ЯОК</c:v>
                </c:pt>
                <c:pt idx="5">
                  <c:v>БУИ
</c:v>
                </c:pt>
                <c:pt idx="6">
                  <c:v>АЭМ
</c:v>
                </c:pt>
                <c:pt idx="7">
                  <c:v>АРМЗ
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0.05</c:v>
                </c:pt>
                <c:pt idx="1">
                  <c:v>0.08</c:v>
                </c:pt>
                <c:pt idx="2">
                  <c:v>0.12</c:v>
                </c:pt>
                <c:pt idx="3">
                  <c:v>0.2</c:v>
                </c:pt>
                <c:pt idx="4">
                  <c:v>0.21</c:v>
                </c:pt>
                <c:pt idx="5">
                  <c:v>0.31</c:v>
                </c:pt>
                <c:pt idx="6">
                  <c:v>0.51</c:v>
                </c:pt>
                <c:pt idx="7">
                  <c:v>0.9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Факт 2015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РЭА
           </c:v>
                </c:pt>
                <c:pt idx="1">
                  <c:v>ТВЭЛ
</c:v>
                </c:pt>
                <c:pt idx="2">
                  <c:v>НИАЭП
</c:v>
                </c:pt>
                <c:pt idx="3">
                  <c:v>ЗСЖЦ
</c:v>
                </c:pt>
                <c:pt idx="4">
                  <c:v>ЯОК</c:v>
                </c:pt>
                <c:pt idx="5">
                  <c:v>БУИ
</c:v>
                </c:pt>
                <c:pt idx="6">
                  <c:v>АЭМ
</c:v>
                </c:pt>
                <c:pt idx="7">
                  <c:v>АРМЗ
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0.02</c:v>
                </c:pt>
                <c:pt idx="1">
                  <c:v>0.14000000000000001</c:v>
                </c:pt>
                <c:pt idx="2">
                  <c:v>0.16</c:v>
                </c:pt>
                <c:pt idx="3">
                  <c:v>0.1</c:v>
                </c:pt>
                <c:pt idx="4">
                  <c:v>0.22</c:v>
                </c:pt>
                <c:pt idx="5">
                  <c:v>0.1</c:v>
                </c:pt>
                <c:pt idx="6">
                  <c:v>0.42</c:v>
                </c:pt>
                <c:pt idx="7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194864"/>
        <c:axId val="231195256"/>
      </c:barChart>
      <c:catAx>
        <c:axId val="231194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231195256"/>
        <c:crosses val="autoZero"/>
        <c:auto val="1"/>
        <c:lblAlgn val="ctr"/>
        <c:lblOffset val="100"/>
        <c:noMultiLvlLbl val="0"/>
      </c:catAx>
      <c:valAx>
        <c:axId val="231195256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2311948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31328542051803993"/>
          <c:y val="0.13567156503762537"/>
          <c:w val="0.35728524829833674"/>
          <c:h val="0.11054205361021376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515854187292862E-2"/>
          <c:y val="0.11754249527830242"/>
          <c:w val="0.53076256030549207"/>
          <c:h val="0.789160122559481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Основные травмирующие факторы в 2015 году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</c:spPr>
          </c:dPt>
          <c:dPt>
            <c:idx val="5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6"/>
            <c:bubble3D val="0"/>
            <c:spPr>
              <a:solidFill>
                <a:schemeClr val="accent1"/>
              </a:solidFill>
            </c:spPr>
          </c:dPt>
          <c:dPt>
            <c:idx val="7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-0.11264133045046275"/>
                  <c:y val="6.752996012139002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5955387672974637E-2"/>
                  <c:y val="-0.1366227948356615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2000" b="0" baseline="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3.8518393492840779E-3"/>
                  <c:y val="-2.3888062145141766E-3"/>
                </c:manualLayout>
              </c:layout>
              <c:spPr/>
              <c:txPr>
                <a:bodyPr/>
                <a:lstStyle/>
                <a:p>
                  <a:pPr>
                    <a:defRPr sz="2000" b="0" baseline="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7821576330075396E-3"/>
                  <c:y val="3.1023599716990514E-3"/>
                </c:manualLayout>
              </c:layout>
              <c:spPr/>
              <c:txPr>
                <a:bodyPr/>
                <a:lstStyle/>
                <a:p>
                  <a:pPr>
                    <a:defRPr sz="2000" b="0" baseline="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pPr>
                <a:solidFill>
                  <a:schemeClr val="bg1"/>
                </a:solidFill>
              </c:spPr>
              <c:txPr>
                <a:bodyPr/>
                <a:lstStyle/>
                <a:p>
                  <a:pPr>
                    <a:defRPr sz="2000" b="0" baseline="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2.7671248778625753E-2"/>
                  <c:y val="-1.3964639893812972E-2"/>
                </c:manualLayout>
              </c:layout>
              <c:spPr/>
              <c:txPr>
                <a:bodyPr/>
                <a:lstStyle/>
                <a:p>
                  <a:pPr>
                    <a:defRPr sz="2000" b="0" baseline="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959015000232643E-2"/>
                  <c:y val="-3.2728454148369477E-3"/>
                </c:manualLayout>
              </c:layout>
              <c:spPr/>
              <c:txPr>
                <a:bodyPr/>
                <a:lstStyle/>
                <a:p>
                  <a:pPr>
                    <a:defRPr sz="2000" b="0" baseline="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падения на территории предприятия</c:v>
                </c:pt>
                <c:pt idx="1">
                  <c:v>воздействие движущихся, разлетающихся предметов и деталей</c:v>
                </c:pt>
                <c:pt idx="2">
                  <c:v>падение предметов на пострадавших</c:v>
                </c:pt>
                <c:pt idx="3">
                  <c:v>термические и химические ожоги</c:v>
                </c:pt>
                <c:pt idx="4">
                  <c:v>дтп</c:v>
                </c:pt>
                <c:pt idx="5">
                  <c:v>электротравмы</c:v>
                </c:pt>
                <c:pt idx="6">
                  <c:v>прочие</c:v>
                </c:pt>
                <c:pt idx="7">
                  <c:v>падения пострадавших с высоты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34</c:v>
                </c:pt>
                <c:pt idx="1">
                  <c:v>33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1</c:v>
                </c:pt>
                <c:pt idx="6">
                  <c:v>4</c:v>
                </c:pt>
                <c:pt idx="7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60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600" baseline="0"/>
            </a:pPr>
            <a:endParaRPr lang="ru-RU"/>
          </a:p>
        </c:txPr>
      </c:legendEntry>
      <c:layout>
        <c:manualLayout>
          <c:xMode val="edge"/>
          <c:yMode val="edge"/>
          <c:x val="0.61849806688373055"/>
          <c:y val="0"/>
          <c:w val="0.38150193311626962"/>
          <c:h val="1"/>
        </c:manualLayout>
      </c:layout>
      <c:overlay val="0"/>
      <c:txPr>
        <a:bodyPr/>
        <a:lstStyle/>
        <a:p>
          <a:pPr>
            <a:defRPr sz="1100" baseline="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88738887124368E-2"/>
          <c:y val="0.41743748902451716"/>
          <c:w val="0.96647856767122176"/>
          <c:h val="0.454277481713501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пострадавших, в том числе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ЯОК</c:v>
                </c:pt>
                <c:pt idx="1">
                  <c:v>ЗСЖЦ</c:v>
                </c:pt>
                <c:pt idx="2">
                  <c:v>ТВЭЛ</c:v>
                </c:pt>
                <c:pt idx="3">
                  <c:v>АЭМ</c:v>
                </c:pt>
                <c:pt idx="4">
                  <c:v>РЭА</c:v>
                </c:pt>
                <c:pt idx="5">
                  <c:v>АРМЗ</c:v>
                </c:pt>
                <c:pt idx="6">
                  <c:v>НИАЭП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тяжело травмированных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ЯОК</c:v>
                </c:pt>
                <c:pt idx="1">
                  <c:v>ЗСЖЦ</c:v>
                </c:pt>
                <c:pt idx="2">
                  <c:v>ТВЭЛ</c:v>
                </c:pt>
                <c:pt idx="3">
                  <c:v>АЭМ</c:v>
                </c:pt>
                <c:pt idx="4">
                  <c:v>РЭА</c:v>
                </c:pt>
                <c:pt idx="5">
                  <c:v>АРМЗ</c:v>
                </c:pt>
                <c:pt idx="6">
                  <c:v>НИАЭП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смертельно травмированных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ЯОК</c:v>
                </c:pt>
                <c:pt idx="1">
                  <c:v>ЗСЖЦ</c:v>
                </c:pt>
                <c:pt idx="2">
                  <c:v>ТВЭЛ</c:v>
                </c:pt>
                <c:pt idx="3">
                  <c:v>АЭМ</c:v>
                </c:pt>
                <c:pt idx="4">
                  <c:v>РЭА</c:v>
                </c:pt>
                <c:pt idx="5">
                  <c:v>АРМЗ</c:v>
                </c:pt>
                <c:pt idx="6">
                  <c:v>НИАЭП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186632"/>
        <c:axId val="231191728"/>
      </c:barChart>
      <c:catAx>
        <c:axId val="231186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31191728"/>
        <c:crosses val="autoZero"/>
        <c:auto val="1"/>
        <c:lblAlgn val="ctr"/>
        <c:lblOffset val="100"/>
        <c:noMultiLvlLbl val="0"/>
      </c:catAx>
      <c:valAx>
        <c:axId val="2311917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1186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0.52239</cdr:x>
      <cdr:y>0.12719</cdr:y>
    </cdr:from>
    <cdr:to>
      <cdr:x>0.58209</cdr:x>
      <cdr:y>0.22571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20280" y="650717"/>
          <a:ext cx="28803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0.50746</cdr:x>
      <cdr:y>0.09904</cdr:y>
    </cdr:from>
    <cdr:to>
      <cdr:x>0.69699</cdr:x>
      <cdr:y>0.34814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48272" y="506701"/>
          <a:ext cx="914400" cy="1274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0.50746</cdr:x>
      <cdr:y>0.11311</cdr:y>
    </cdr:from>
    <cdr:to>
      <cdr:x>0.69699</cdr:x>
      <cdr:y>0.29184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448272" y="57870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0.49254</cdr:x>
      <cdr:y>0.54942</cdr:y>
    </cdr:from>
    <cdr:to>
      <cdr:x>0.68207</cdr:x>
      <cdr:y>0.72815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76264" y="281095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0.29167</cdr:x>
      <cdr:y>0.21186</cdr:y>
    </cdr:from>
    <cdr:to>
      <cdr:x>0.37713</cdr:x>
      <cdr:y>0.33863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520309" y="1025870"/>
          <a:ext cx="738456" cy="61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dirty="0"/>
        </a:p>
      </cdr:txBody>
    </cdr:sp>
  </cdr:relSizeAnchor>
  <cdr:relSizeAnchor xmlns:cdr="http://schemas.openxmlformats.org/drawingml/2006/chartDrawing">
    <cdr:from>
      <cdr:x>0.32457</cdr:x>
      <cdr:y>0.04</cdr:y>
    </cdr:from>
    <cdr:to>
      <cdr:x>0.43547</cdr:x>
      <cdr:y>0.21067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676266" y="2143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0.72581</cdr:x>
      <cdr:y>0.43725</cdr:y>
    </cdr:from>
    <cdr:to>
      <cdr:x>0.99194</cdr:x>
      <cdr:y>0.80224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429420" y="857256"/>
          <a:ext cx="2357454" cy="715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1pPr>
          <a:lvl2pPr marL="4572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2pPr>
          <a:lvl3pPr marL="9144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3pPr>
          <a:lvl4pPr marL="13716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4pPr>
          <a:lvl5pPr marL="18288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5pPr>
          <a:lvl6pPr marL="22860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6pPr>
          <a:lvl7pPr marL="27432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7pPr>
          <a:lvl8pPr marL="32004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8pPr>
          <a:lvl9pPr marL="36576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9pPr>
        </a:lstStyle>
        <a:p xmlns:a="http://schemas.openxmlformats.org/drawingml/2006/main">
          <a:pPr marR="14605" lvl="0" eaLnBrk="0" fontAlgn="auto" hangingPunct="0">
            <a:spcBef>
              <a:spcPts val="600"/>
            </a:spcBef>
            <a:spcAft>
              <a:spcPts val="300"/>
            </a:spcAft>
            <a:tabLst>
              <a:tab pos="180340" algn="l"/>
            </a:tabLst>
          </a:pPr>
          <a:r>
            <a:rPr lang="ru-RU" sz="1350" b="0" dirty="0">
              <a:latin typeface="Arial"/>
              <a:cs typeface="Arial"/>
            </a:rPr>
            <a:t>Значение </a:t>
          </a:r>
          <a:r>
            <a:rPr lang="en-US" sz="1350" b="0" dirty="0">
              <a:latin typeface="Arial"/>
              <a:cs typeface="Arial"/>
            </a:rPr>
            <a:t>LTIFR </a:t>
          </a:r>
          <a:r>
            <a:rPr lang="ru-RU" sz="1350" b="0" dirty="0">
              <a:latin typeface="Arial"/>
              <a:cs typeface="Arial"/>
            </a:rPr>
            <a:t>менее </a:t>
          </a:r>
          <a:r>
            <a:rPr lang="ru-RU" sz="1350" b="0" dirty="0" smtClean="0">
              <a:latin typeface="Arial"/>
              <a:cs typeface="Arial"/>
            </a:rPr>
            <a:t>0,5 соответствует лучшим мировым практикам.</a:t>
          </a:r>
          <a:endParaRPr lang="ru-RU" sz="1350" b="0" dirty="0"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0.23387</cdr:x>
      <cdr:y>0.03644</cdr:y>
    </cdr:from>
    <cdr:to>
      <cdr:x>0.62903</cdr:x>
      <cdr:y>0.19342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071702" y="71438"/>
          <a:ext cx="3500462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1pPr>
          <a:lvl2pPr marL="4572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2pPr>
          <a:lvl3pPr marL="9144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3pPr>
          <a:lvl4pPr marL="13716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4pPr>
          <a:lvl5pPr marL="18288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5pPr>
          <a:lvl6pPr marL="22860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6pPr>
          <a:lvl7pPr marL="27432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7pPr>
          <a:lvl8pPr marL="32004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8pPr>
          <a:lvl9pPr marL="3657600" algn="l" defTabSz="914400" rtl="0" eaLnBrk="1" latinLnBrk="0" hangingPunct="1">
            <a:defRPr sz="1800" kern="1200">
              <a:solidFill>
                <a:srgbClr val="414142"/>
              </a:solidFill>
              <a:latin typeface="Arial"/>
              <a:cs typeface="Arial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400" i="0" u="none" strike="noStrike" kern="0" cap="none" spc="0" normalizeH="0" baseline="0" noProof="0" dirty="0" err="1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rPr>
            <a:t>Референтный</a:t>
          </a:r>
          <a:r>
            <a:rPr kumimoji="0" lang="ru-RU" sz="140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rPr>
            <a:t> мировой </a:t>
          </a:r>
          <a:r>
            <a:rPr lang="ru-RU" sz="1400" kern="0" dirty="0" smtClean="0">
              <a:solidFill>
                <a:srgbClr val="002060"/>
              </a:solidFill>
            </a:rPr>
            <a:t> </a:t>
          </a:r>
          <a:r>
            <a:rPr kumimoji="0" lang="ru-RU" sz="140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rPr>
            <a:t>уровень </a:t>
          </a:r>
          <a:r>
            <a: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rPr>
            <a:t>= </a:t>
          </a:r>
          <a:r>
            <a:rPr kumimoji="0" lang="ru-RU" sz="140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rPr>
            <a:t>0,5</a:t>
          </a:r>
          <a:endParaRPr kumimoji="0" lang="ru-RU" sz="1400" i="0" u="none" strike="noStrike" kern="0" cap="none" spc="0" normalizeH="0" baseline="0" noProof="0" dirty="0">
            <a:ln>
              <a:noFill/>
            </a:ln>
            <a:solidFill>
              <a:srgbClr val="002060"/>
            </a:solidFill>
            <a:effectLst/>
            <a:uLnTx/>
            <a:uFillTx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0.05691</cdr:x>
      <cdr:y>0.34211</cdr:y>
    </cdr:from>
    <cdr:to>
      <cdr:x>0.12097</cdr:x>
      <cdr:y>0.45548</cdr:y>
    </cdr:to>
    <cdr:sp macro="" textlink="">
      <cdr:nvSpPr>
        <cdr:cNvPr id="3" name="TextBox 8"/>
        <cdr:cNvSpPr txBox="1"/>
      </cdr:nvSpPr>
      <cdr:spPr>
        <a:xfrm xmlns:a="http://schemas.openxmlformats.org/drawingml/2006/main">
          <a:off x="504127" y="928694"/>
          <a:ext cx="56744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1pPr>
          <a:lvl2pPr marL="456776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2pPr>
          <a:lvl3pPr marL="913553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3pPr>
          <a:lvl4pPr marL="137033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4pPr>
          <a:lvl5pPr marL="1827107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5pPr>
          <a:lvl6pPr marL="2283882" algn="l" defTabSz="913553" rtl="0" eaLnBrk="1" latinLnBrk="0" hangingPunct="1"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6pPr>
          <a:lvl7pPr marL="2740657" algn="l" defTabSz="913553" rtl="0" eaLnBrk="1" latinLnBrk="0" hangingPunct="1"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7pPr>
          <a:lvl8pPr marL="3197435" algn="l" defTabSz="913553" rtl="0" eaLnBrk="1" latinLnBrk="0" hangingPunct="1"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8pPr>
          <a:lvl9pPr marL="3654210" algn="l" defTabSz="913553" rtl="0" eaLnBrk="1" latinLnBrk="0" hangingPunct="1">
            <a:defRPr kern="1200">
              <a:solidFill>
                <a:srgbClr val="414142"/>
              </a:solidFill>
              <a:latin typeface="Arial" charset="0"/>
              <a:cs typeface="Arial" charset="0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40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</a:rPr>
            <a:t>0,4</a:t>
          </a:r>
          <a:r>
            <a:rPr kumimoji="0" lang="en-US" sz="1400" i="0" u="none" strike="noStrike" kern="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</a:rPr>
            <a:t>*</a:t>
          </a:r>
          <a:endParaRPr kumimoji="0" lang="ru-RU" sz="1400" i="0" u="none" strike="noStrike" kern="0" cap="none" spc="0" normalizeH="0" baseline="0" noProof="0" dirty="0">
            <a:ln>
              <a:noFill/>
            </a:ln>
            <a:solidFill>
              <a:schemeClr val="bg2"/>
            </a:solidFill>
            <a:effectLst/>
            <a:uLnTx/>
            <a:uFillTx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0.38056</cdr:x>
      <cdr:y>0.11626</cdr:y>
    </cdr:from>
    <cdr:to>
      <cdr:x>0.5707</cdr:x>
      <cdr:y>0.26028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396219" y="298128"/>
          <a:ext cx="697628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auto">
            <a:spcBef>
              <a:spcPts val="0"/>
            </a:spcBef>
            <a:spcAft>
              <a:spcPts val="0"/>
            </a:spcAft>
          </a:pPr>
          <a:r>
            <a:rPr lang="ru-RU" sz="1800" b="1" kern="0" dirty="0" smtClean="0">
              <a:solidFill>
                <a:srgbClr val="003274"/>
              </a:solidFill>
              <a:latin typeface="Arial"/>
              <a:cs typeface="Arial"/>
            </a:rPr>
            <a:t>2014</a:t>
          </a:r>
          <a:endParaRPr lang="ru-RU" sz="1800" b="1" kern="0" dirty="0">
            <a:solidFill>
              <a:srgbClr val="003274"/>
            </a:solidFill>
            <a:latin typeface="Arial"/>
            <a:cs typeface="Arial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0.52239</cdr:x>
      <cdr:y>0.12719</cdr:y>
    </cdr:from>
    <cdr:to>
      <cdr:x>0.58209</cdr:x>
      <cdr:y>0.22571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20280" y="650717"/>
          <a:ext cx="28803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0.49213</cdr:x>
      <cdr:y>0.54914</cdr:y>
    </cdr:from>
    <cdr:to>
      <cdr:x>0.68166</cdr:x>
      <cdr:y>0.72787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499992" y="2694095"/>
          <a:ext cx="1733062" cy="8768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0.29167</cdr:x>
      <cdr:y>0.21186</cdr:y>
    </cdr:from>
    <cdr:to>
      <cdr:x>0.37713</cdr:x>
      <cdr:y>0.33863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520309" y="1025870"/>
          <a:ext cx="738456" cy="61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dirty="0"/>
        </a:p>
      </cdr:txBody>
    </cdr:sp>
  </cdr:relSizeAnchor>
  <cdr:relSizeAnchor xmlns:cdr="http://schemas.openxmlformats.org/drawingml/2006/chartDrawing">
    <cdr:from>
      <cdr:x>0.01835</cdr:x>
      <cdr:y>0.02326</cdr:y>
    </cdr:from>
    <cdr:to>
      <cdr:x>0.40835</cdr:x>
      <cdr:y>0.08993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44016" y="72007"/>
          <a:ext cx="3061060" cy="2064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  <a:cs typeface="Arial"/>
            </a:defRPr>
          </a:lvl1pPr>
          <a:lvl2pPr marL="457200" indent="0">
            <a:defRPr sz="1100">
              <a:latin typeface="Arial"/>
              <a:cs typeface="Arial"/>
            </a:defRPr>
          </a:lvl2pPr>
          <a:lvl3pPr marL="914400" indent="0">
            <a:defRPr sz="1100">
              <a:latin typeface="Arial"/>
              <a:cs typeface="Arial"/>
            </a:defRPr>
          </a:lvl3pPr>
          <a:lvl4pPr marL="1371600" indent="0">
            <a:defRPr sz="1100">
              <a:latin typeface="Arial"/>
              <a:cs typeface="Arial"/>
            </a:defRPr>
          </a:lvl4pPr>
          <a:lvl5pPr marL="1828800" indent="0">
            <a:defRPr sz="1100">
              <a:latin typeface="Arial"/>
              <a:cs typeface="Arial"/>
            </a:defRPr>
          </a:lvl5pPr>
          <a:lvl6pPr marL="2286000" indent="0">
            <a:defRPr sz="1100">
              <a:latin typeface="Arial"/>
              <a:cs typeface="Arial"/>
            </a:defRPr>
          </a:lvl6pPr>
          <a:lvl7pPr marL="2743200" indent="0">
            <a:defRPr sz="1100">
              <a:latin typeface="Arial"/>
              <a:cs typeface="Arial"/>
            </a:defRPr>
          </a:lvl7pPr>
          <a:lvl8pPr marL="3200400" indent="0">
            <a:defRPr sz="1100">
              <a:latin typeface="Arial"/>
              <a:cs typeface="Arial"/>
            </a:defRPr>
          </a:lvl8pPr>
          <a:lvl9pPr marL="3657600" indent="0">
            <a:defRPr sz="1100">
              <a:latin typeface="Arial"/>
              <a:cs typeface="Arial"/>
            </a:defRPr>
          </a:lvl9pPr>
        </a:lstStyle>
        <a:p xmlns:a="http://schemas.openxmlformats.org/drawingml/2006/main">
          <a:pPr algn="ctr"/>
          <a:endParaRPr lang="ru-RU" sz="1400" dirty="0" smtClean="0">
            <a:solidFill>
              <a:schemeClr val="tx2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</cdr:x>
      <cdr:y>0.16067</cdr:y>
    </cdr:from>
    <cdr:to>
      <cdr:x>0.7</cdr:x>
      <cdr:y>0.29735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88032" y="434117"/>
          <a:ext cx="720080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6776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3553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033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7107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3882" algn="l" defTabSz="913553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0657" algn="l" defTabSz="913553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197435" algn="l" defTabSz="913553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4210" algn="l" defTabSz="913553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 fontAlgn="auto">
            <a:spcBef>
              <a:spcPts val="0"/>
            </a:spcBef>
            <a:spcAft>
              <a:spcPts val="0"/>
            </a:spcAft>
          </a:pPr>
          <a:r>
            <a:rPr lang="ru-RU" sz="1800" b="1" kern="0" dirty="0" smtClean="0">
              <a:solidFill>
                <a:srgbClr val="003274"/>
              </a:solidFill>
              <a:latin typeface="Arial"/>
              <a:cs typeface="Arial"/>
            </a:rPr>
            <a:t>2015</a:t>
          </a:r>
          <a:endParaRPr lang="ru-RU" sz="1800" b="1" kern="0" dirty="0">
            <a:solidFill>
              <a:srgbClr val="003274"/>
            </a:solidFill>
            <a:latin typeface="Arial"/>
            <a:cs typeface="Arial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0.40572</cdr:x>
      <cdr:y>0.20513</cdr:y>
    </cdr:from>
    <cdr:to>
      <cdr:x>0.64202</cdr:x>
      <cdr:y>0.33664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197821" y="576064"/>
          <a:ext cx="697627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auto">
            <a:spcBef>
              <a:spcPts val="0"/>
            </a:spcBef>
            <a:spcAft>
              <a:spcPts val="0"/>
            </a:spcAft>
          </a:pPr>
          <a:r>
            <a:rPr lang="ru-RU" sz="1800" b="1" kern="0" dirty="0" smtClean="0">
              <a:solidFill>
                <a:srgbClr val="003274"/>
              </a:solidFill>
              <a:latin typeface="Arial"/>
              <a:cs typeface="Arial"/>
            </a:rPr>
            <a:t>2013</a:t>
          </a:r>
          <a:endParaRPr lang="ru-RU" sz="1800" b="1" kern="0" dirty="0">
            <a:solidFill>
              <a:srgbClr val="003274"/>
            </a:solidFill>
            <a:latin typeface="Arial"/>
            <a:cs typeface="Arial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0.52239</cdr:x>
      <cdr:y>0.12719</cdr:y>
    </cdr:from>
    <cdr:to>
      <cdr:x>0.58209</cdr:x>
      <cdr:y>0.22571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20280" y="650717"/>
          <a:ext cx="28803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0.50746</cdr:x>
      <cdr:y>0.09904</cdr:y>
    </cdr:from>
    <cdr:to>
      <cdr:x>0.69699</cdr:x>
      <cdr:y>0.34814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48272" y="506701"/>
          <a:ext cx="914400" cy="1274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0.50746</cdr:x>
      <cdr:y>0.11311</cdr:y>
    </cdr:from>
    <cdr:to>
      <cdr:x>0.69699</cdr:x>
      <cdr:y>0.29184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448272" y="57870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0.49254</cdr:x>
      <cdr:y>0.54942</cdr:y>
    </cdr:from>
    <cdr:to>
      <cdr:x>0.68207</cdr:x>
      <cdr:y>0.72815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76264" y="281095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0.29167</cdr:x>
      <cdr:y>0.21186</cdr:y>
    </cdr:from>
    <cdr:to>
      <cdr:x>0.37713</cdr:x>
      <cdr:y>0.33863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520309" y="1025870"/>
          <a:ext cx="738456" cy="613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dirty="0"/>
        </a:p>
      </cdr:txBody>
    </cdr:sp>
  </cdr:relSizeAnchor>
  <cdr:relSizeAnchor xmlns:cdr="http://schemas.openxmlformats.org/drawingml/2006/chartDrawing">
    <cdr:from>
      <cdr:x>0.32457</cdr:x>
      <cdr:y>0.04</cdr:y>
    </cdr:from>
    <cdr:to>
      <cdr:x>0.43547</cdr:x>
      <cdr:y>0.21067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676266" y="2143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0.43371</cdr:x>
      <cdr:y>0.03834</cdr:y>
    </cdr:from>
    <cdr:to>
      <cdr:x>1</cdr:x>
      <cdr:y>0.10654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174741" y="216024"/>
          <a:ext cx="2839534" cy="3842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  <a:cs typeface="Arial"/>
            </a:defRPr>
          </a:lvl1pPr>
          <a:lvl2pPr marL="457200" indent="0">
            <a:defRPr sz="1100">
              <a:latin typeface="Arial"/>
              <a:cs typeface="Arial"/>
            </a:defRPr>
          </a:lvl2pPr>
          <a:lvl3pPr marL="914400" indent="0">
            <a:defRPr sz="1100">
              <a:latin typeface="Arial"/>
              <a:cs typeface="Arial"/>
            </a:defRPr>
          </a:lvl3pPr>
          <a:lvl4pPr marL="1371600" indent="0">
            <a:defRPr sz="1100">
              <a:latin typeface="Arial"/>
              <a:cs typeface="Arial"/>
            </a:defRPr>
          </a:lvl4pPr>
          <a:lvl5pPr marL="1828800" indent="0">
            <a:defRPr sz="1100">
              <a:latin typeface="Arial"/>
              <a:cs typeface="Arial"/>
            </a:defRPr>
          </a:lvl5pPr>
          <a:lvl6pPr marL="2286000" indent="0">
            <a:defRPr sz="1100">
              <a:latin typeface="Arial"/>
              <a:cs typeface="Arial"/>
            </a:defRPr>
          </a:lvl6pPr>
          <a:lvl7pPr marL="2743200" indent="0">
            <a:defRPr sz="1100">
              <a:latin typeface="Arial"/>
              <a:cs typeface="Arial"/>
            </a:defRPr>
          </a:lvl7pPr>
          <a:lvl8pPr marL="3200400" indent="0">
            <a:defRPr sz="1100">
              <a:latin typeface="Arial"/>
              <a:cs typeface="Arial"/>
            </a:defRPr>
          </a:lvl8pPr>
          <a:lvl9pPr marL="3657600" indent="0">
            <a:defRPr sz="1100">
              <a:latin typeface="Arial"/>
              <a:cs typeface="Arial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Количество  травмированных</a:t>
          </a:r>
        </a:p>
        <a:p xmlns:a="http://schemas.openxmlformats.org/drawingml/2006/main">
          <a:pPr algn="ctr"/>
          <a:r>
            <a:rPr lang="ru-RU" sz="1800" b="1" dirty="0" smtClean="0">
              <a:latin typeface="Arial Narrow" panose="020B0606020202030204" pitchFamily="34" charset="0"/>
            </a:rPr>
            <a:t> 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0.12707</cdr:x>
      <cdr:y>0.08108</cdr:y>
    </cdr:from>
    <cdr:to>
      <cdr:x>0.19896</cdr:x>
      <cdr:y>0.62077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07132" y="432048"/>
          <a:ext cx="626376" cy="2875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 anchor="ctr"/>
        <a:lstStyle xmlns:a="http://schemas.openxmlformats.org/drawingml/2006/main"/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рабочих мест (тыс.)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C91E2-18AF-4465-B840-3D1A055FD2B1}" type="datetimeFigureOut">
              <a:rPr lang="ru-RU" smtClean="0"/>
              <a:pPr/>
              <a:t>14.04.2016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451C2-633B-41B1-A8B1-4E895CD43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315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942743C-C1E8-4DA7-82D0-B8FBBE400209}" type="slidenum">
              <a:rPr lang="ru-RU" altLang="ru-RU" smtClean="0"/>
              <a:pPr eaLnBrk="1" hangingPunct="1"/>
              <a:t>1</a:t>
            </a:fld>
            <a:endParaRPr lang="ru-RU" altLang="ru-RU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6863" y="666750"/>
            <a:ext cx="6521450" cy="4892675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091" y="5753122"/>
            <a:ext cx="5874010" cy="36102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27199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некоторых дивизионах более 80% рабочих мест уже</a:t>
            </a:r>
            <a:r>
              <a:rPr lang="ru-RU" baseline="0" dirty="0" smtClean="0"/>
              <a:t> прошли специальную оценку условий труда, остальные продолжают пользоваться результатами аттестации рабочих мест, действующими до 2018 года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77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Наибольшее количество рабочих</a:t>
            </a:r>
            <a:r>
              <a:rPr lang="ru-RU" baseline="0" dirty="0" smtClean="0"/>
              <a:t> мест с вредными и опасными условиями труда находится в организациях ядерного оружейного комплекса таких как: ФГУП «ПО Маяк», ФГУП «РФЯЦ-ВНИИЭФ», ФГУП «Комбинат ЭХП» и ФГУП «ПСЗ»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9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примере Электроэнергетического</a:t>
            </a:r>
            <a:r>
              <a:rPr lang="ru-RU" baseline="0" dirty="0" smtClean="0"/>
              <a:t> дивизиона видно, что после проведения СОУТ произошло заметное смещение рабочих мест из вредных классов в менее вредные и допустимые. Это связано, в первую очередь, с новыми подходами при назначении социальных гарантий, более тщательным проведением замеров в рабочих зонах, а также сокращение работ, предполагающих нахождение людей в опасной зоне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60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963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Уровень</a:t>
            </a:r>
            <a:r>
              <a:rPr lang="ru-RU" baseline="0" dirty="0" smtClean="0"/>
              <a:t> травматизма в организациях Корпорации продолжает снижение, и что еще более важно, сократилось количество тяжелых травм. При этом количество несчастных случаев со смертельным исходом третий год держится на отметке 4.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745EAD-EFAE-4984-B60E-9634A07E367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45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случаев производственного травматизма на 1000 работающих атомщиков в 5 раз меньше этого показателя по стране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641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Отчеты французской компании </a:t>
            </a:r>
            <a:r>
              <a:rPr lang="en-US" dirty="0" err="1" smtClean="0"/>
              <a:t>Areva</a:t>
            </a:r>
            <a:r>
              <a:rPr lang="ru-RU" dirty="0" smtClean="0"/>
              <a:t>, работающей в сфере атомной энергетики, показывают, что уровень травматизма в этой компании, выраженный в показателе </a:t>
            </a:r>
            <a:r>
              <a:rPr lang="en-US" dirty="0" smtClean="0"/>
              <a:t>LTIFR</a:t>
            </a:r>
            <a:r>
              <a:rPr lang="ru-RU" dirty="0" smtClean="0"/>
              <a:t> находится</a:t>
            </a:r>
            <a:r>
              <a:rPr lang="ru-RU" baseline="0" dirty="0" smtClean="0"/>
              <a:t>, по результатам 2014 года, на отметке 0,93. Этот показатель в четыре раза выше, чем аналогичный в Росатоме.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сравнении с южно-корейской электро</a:t>
            </a:r>
            <a:r>
              <a:rPr lang="ru-RU" baseline="0" dirty="0" smtClean="0"/>
              <a:t>энергетической корпорацией </a:t>
            </a:r>
            <a:r>
              <a:rPr lang="en-US" baseline="0" dirty="0" err="1" smtClean="0"/>
              <a:t>Kepco</a:t>
            </a:r>
            <a:r>
              <a:rPr lang="ru-RU" baseline="0" dirty="0" smtClean="0"/>
              <a:t> атомная отрасль России также на порядок выше по обеспечению безопасности своих работников. Это показано на графике общего травматизма, и еще более показательно на графике справа, демонстрирующем смертельный травматизм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16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>
                <a:solidFill>
                  <a:srgbClr val="003274"/>
                </a:solidFill>
              </a:rPr>
              <a:t>Фактические значения «</a:t>
            </a:r>
            <a:r>
              <a:rPr lang="en-US" sz="1200" b="0" dirty="0" smtClean="0">
                <a:solidFill>
                  <a:srgbClr val="003274"/>
                </a:solidFill>
              </a:rPr>
              <a:t>LTIFR</a:t>
            </a:r>
            <a:r>
              <a:rPr lang="ru-RU" sz="1200" b="0" dirty="0" smtClean="0">
                <a:solidFill>
                  <a:srgbClr val="003274"/>
                </a:solidFill>
              </a:rPr>
              <a:t>» подтверждают выполнение целевых установок всеми руководителями дивизионов, блоков и управляющих компаний.</a:t>
            </a:r>
            <a:endParaRPr lang="ru-RU" sz="1000" b="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993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36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Главная причина травматизма в организациях Корпорации – падения пострадавших на территории предприятий. Наиболее часто это происходит в зимний период.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745EAD-EFAE-4984-B60E-9634A07E367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45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Комплекс мероприятий, реализованных Генеральной инспекцией в 2015 году позволил сократить количество случаев падения работников с высоты в три раза, при этом три</a:t>
            </a:r>
            <a:r>
              <a:rPr lang="ru-RU" baseline="0" dirty="0" smtClean="0"/>
              <a:t> случая падения с высоты, произошедших в этом году, явились причиной личной неосторожности пострадавших и не были связаны с проведением высотных работ </a:t>
            </a:r>
            <a:endParaRPr lang="en-US" baseline="0" dirty="0" smtClean="0"/>
          </a:p>
          <a:p>
            <a:r>
              <a:rPr lang="ru-RU" dirty="0" smtClean="0"/>
              <a:t>В результате реализации комплекса мероприятий</a:t>
            </a:r>
            <a:r>
              <a:rPr lang="en-US" baseline="0" dirty="0" smtClean="0"/>
              <a:t> </a:t>
            </a:r>
            <a:r>
              <a:rPr lang="ru-RU" dirty="0" smtClean="0"/>
              <a:t>количество несчастных случаев</a:t>
            </a:r>
            <a:r>
              <a:rPr lang="en-US" baseline="0" dirty="0" smtClean="0"/>
              <a:t> </a:t>
            </a:r>
            <a:r>
              <a:rPr lang="ru-RU" dirty="0" smtClean="0"/>
              <a:t>заметно сократилось, что позволяет сделать вывод об эффективности и достаточности принятых мер.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51C2-633B-41B1-A8B1-4E895CD43A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856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36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Активная работа велась</a:t>
            </a:r>
            <a:r>
              <a:rPr lang="ru-RU" baseline="0" dirty="0" smtClean="0"/>
              <a:t> и с подрядными организациями, внедрены Единые отраслевые методические рекомендации по взаимодействию с подрядными организациями в области охраны труда в организациях Госкорпорации «Росатом». Травматизм у подрядчиков снизился в два раза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745EAD-EFAE-4984-B60E-9634A07E367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45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7" y="2181234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4" y="3284547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979301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3C0DB-1ED3-4B69-BA48-C99AC90ABE1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36346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6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E078F-A4A4-4308-BBE1-19967A934E8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5562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7" y="2181234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4" y="3284547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4625452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8D504A-DB2F-4497-9812-AF0E9D509E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68569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9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D674CD7-6591-4ABC-B66C-C7C9BCC0B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75578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1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7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9317461-AA38-4C6D-9B20-F13243CA1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86100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E25A82-7C37-4C38-9349-323A45AAB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7284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20D5581-FFAF-4772-B623-B0BA75CE5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3472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953ACD-D628-4805-9CC0-CB6067D59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52311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48B71C2-4FB6-401A-BB29-56E8B9077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896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B68DA-0F83-49B8-BAA0-1C85B2B8A7F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13320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8D08D64-62E7-4262-B2AE-F90616174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5020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D27197-0232-4CA8-AB5E-3DE849C1A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5280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6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3C7616-F351-4154-9EC7-10B437C92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59734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7"/>
            <a:ext cx="7632700" cy="962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1" y="1125539"/>
            <a:ext cx="4135437" cy="514826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56157" y="1125544"/>
            <a:ext cx="4137025" cy="2497137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56157" y="3775084"/>
            <a:ext cx="4137025" cy="2498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624F973-62E2-47EB-A2A4-C5E079E73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98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5" y="77790"/>
            <a:ext cx="8207375" cy="9032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68315" y="1557338"/>
            <a:ext cx="8207375" cy="452755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6FA4D-1FD9-43C3-9AB0-DA3268386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600204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4" y="293696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8" y="2181236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5" y="328454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9257473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80D84-BE63-46B3-A24F-76977B5698F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302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319A1-29C0-419E-BA81-BE471E814B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86007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2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8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A23B9-D3D8-4183-B665-F3F1C110DB9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23616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990F-94CC-4ED2-A3BC-36B0B13DC9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97858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9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43B04-F0DF-497F-9957-B2AEB502030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709741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73F7F-93A0-4DCC-A207-7398D5F76F8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62330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2AB22-C565-4514-93A3-7735A5497B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4043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43511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A0D8C-847A-45E6-AE5C-9B9A81B8972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3147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8BAEA-B56D-413E-B291-34868C12F9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7451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78B31-BF4E-429C-B111-4A26A2375AB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39159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7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DAC40-29FC-432F-B485-9C02379CA2C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42348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7"/>
            <a:ext cx="7632700" cy="962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1" y="1125539"/>
            <a:ext cx="4135437" cy="5148262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56157" y="1125544"/>
            <a:ext cx="4137025" cy="2497137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56157" y="3775084"/>
            <a:ext cx="4137025" cy="249872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6934F-1A44-4B05-9233-05FA4216653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676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4" y="293696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8" y="2181236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5" y="328454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6586055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80D84-BE63-46B3-A24F-76977B5698F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647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319A1-29C0-419E-BA81-BE471E814B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684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1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7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43871-37ED-4A50-ACF1-AC95AA8C0E4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144997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2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8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A23B9-D3D8-4183-B665-F3F1C110DB9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677064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990F-94CC-4ED2-A3BC-36B0B13DC9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21540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73F7F-93A0-4DCC-A207-7398D5F76F8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11300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2AB22-C565-4514-93A3-7735A5497B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6775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43511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A0D8C-847A-45E6-AE5C-9B9A81B8972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3126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8BAEA-B56D-413E-B291-34868C12F9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20558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78B31-BF4E-429C-B111-4A26A2375AB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7282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7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DAC40-29FC-432F-B485-9C02379CA2C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275071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4" y="293696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8" y="2181236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5" y="328454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34162299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80D84-BE63-46B3-A24F-76977B5698F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824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D4831-79AA-43D6-AA0D-0B9D8BE64E5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084428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319A1-29C0-419E-BA81-BE471E814B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355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2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8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A23B9-D3D8-4183-B665-F3F1C110DB9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2597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990F-94CC-4ED2-A3BC-36B0B13DC9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24628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73F7F-93A0-4DCC-A207-7398D5F76F8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6509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2AB22-C565-4514-93A3-7735A5497B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57475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43511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A0D8C-847A-45E6-AE5C-9B9A81B8972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0909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8BAEA-B56D-413E-B291-34868C12F9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7065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78B31-BF4E-429C-B111-4A26A2375AB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9129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7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DAC40-29FC-432F-B485-9C02379CA2C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26113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3" y="293694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7" y="2181234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4" y="3284547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1040351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55386-AE2B-4199-A890-FF804E67E11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75601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80D84-BE63-46B3-A24F-76977B5698F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533143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9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319A1-29C0-419E-BA81-BE471E814B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61888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1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7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A23B9-D3D8-4183-B665-F3F1C110DB9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40097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990F-94CC-4ED2-A3BC-36B0B13DC9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95079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73F7F-93A0-4DCC-A207-7398D5F76F8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9957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2AB22-C565-4514-93A3-7735A5497B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638589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A0D8C-847A-45E6-AE5C-9B9A81B8972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905966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8BAEA-B56D-413E-B291-34868C12F9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05010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78B31-BF4E-429C-B111-4A26A2375AB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30148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6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DAC40-29FC-432F-B485-9C02379CA2C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3812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0AEBB-0766-40C2-B50A-5FC30723D03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58772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3" y="293694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7" y="2181234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84" y="3284547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22777926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80D84-BE63-46B3-A24F-76977B5698F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2187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9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76" indent="0">
              <a:buNone/>
              <a:defRPr sz="1800"/>
            </a:lvl2pPr>
            <a:lvl3pPr marL="913553" indent="0">
              <a:buNone/>
              <a:defRPr sz="1600"/>
            </a:lvl3pPr>
            <a:lvl4pPr marL="1370330" indent="0">
              <a:buNone/>
              <a:defRPr sz="1400"/>
            </a:lvl4pPr>
            <a:lvl5pPr marL="1827107" indent="0">
              <a:buNone/>
              <a:defRPr sz="1400"/>
            </a:lvl5pPr>
            <a:lvl6pPr marL="2283882" indent="0">
              <a:buNone/>
              <a:defRPr sz="1400"/>
            </a:lvl6pPr>
            <a:lvl7pPr marL="2740657" indent="0">
              <a:buNone/>
              <a:defRPr sz="1400"/>
            </a:lvl7pPr>
            <a:lvl8pPr marL="3197435" indent="0">
              <a:buNone/>
              <a:defRPr sz="1400"/>
            </a:lvl8pPr>
            <a:lvl9pPr marL="365421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319A1-29C0-419E-BA81-BE471E814B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91930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21" y="1125539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7" y="1125539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A23B9-D3D8-4183-B665-F3F1C110DB9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962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76" indent="0">
              <a:buNone/>
              <a:defRPr sz="2000" b="1"/>
            </a:lvl2pPr>
            <a:lvl3pPr marL="913553" indent="0">
              <a:buNone/>
              <a:defRPr sz="1800" b="1"/>
            </a:lvl3pPr>
            <a:lvl4pPr marL="1370330" indent="0">
              <a:buNone/>
              <a:defRPr sz="1600" b="1"/>
            </a:lvl4pPr>
            <a:lvl5pPr marL="1827107" indent="0">
              <a:buNone/>
              <a:defRPr sz="1600" b="1"/>
            </a:lvl5pPr>
            <a:lvl6pPr marL="2283882" indent="0">
              <a:buNone/>
              <a:defRPr sz="1600" b="1"/>
            </a:lvl6pPr>
            <a:lvl7pPr marL="2740657" indent="0">
              <a:buNone/>
              <a:defRPr sz="1600" b="1"/>
            </a:lvl7pPr>
            <a:lvl8pPr marL="3197435" indent="0">
              <a:buNone/>
              <a:defRPr sz="1600" b="1"/>
            </a:lvl8pPr>
            <a:lvl9pPr marL="365421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990F-94CC-4ED2-A3BC-36B0B13DC90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3425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73F7F-93A0-4DCC-A207-7398D5F76F8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2339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2AB22-C565-4514-93A3-7735A5497B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25419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A0D8C-847A-45E6-AE5C-9B9A81B8972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85643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8BAEA-B56D-413E-B291-34868C12F9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3503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78B31-BF4E-429C-B111-4A26A2375AB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3826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ED72F-52BD-411D-808D-A09F01BF7E5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39169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9" y="1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6" y="1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DAC40-29FC-432F-B485-9C02379CA2C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53009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76" indent="0">
              <a:buNone/>
              <a:defRPr sz="2800"/>
            </a:lvl2pPr>
            <a:lvl3pPr marL="913553" indent="0">
              <a:buNone/>
              <a:defRPr sz="2400"/>
            </a:lvl3pPr>
            <a:lvl4pPr marL="1370330" indent="0">
              <a:buNone/>
              <a:defRPr sz="2000"/>
            </a:lvl4pPr>
            <a:lvl5pPr marL="1827107" indent="0">
              <a:buNone/>
              <a:defRPr sz="2000"/>
            </a:lvl5pPr>
            <a:lvl6pPr marL="2283882" indent="0">
              <a:buNone/>
              <a:defRPr sz="2000"/>
            </a:lvl6pPr>
            <a:lvl7pPr marL="2740657" indent="0">
              <a:buNone/>
              <a:defRPr sz="2000"/>
            </a:lvl7pPr>
            <a:lvl8pPr marL="3197435" indent="0">
              <a:buNone/>
              <a:defRPr sz="2000"/>
            </a:lvl8pPr>
            <a:lvl9pPr marL="365421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536734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76" indent="0">
              <a:buNone/>
              <a:defRPr sz="1200"/>
            </a:lvl2pPr>
            <a:lvl3pPr marL="913553" indent="0">
              <a:buNone/>
              <a:defRPr sz="1000"/>
            </a:lvl3pPr>
            <a:lvl4pPr marL="1370330" indent="0">
              <a:buNone/>
              <a:defRPr sz="900"/>
            </a:lvl4pPr>
            <a:lvl5pPr marL="1827107" indent="0">
              <a:buNone/>
              <a:defRPr sz="900"/>
            </a:lvl5pPr>
            <a:lvl6pPr marL="2283882" indent="0">
              <a:buNone/>
              <a:defRPr sz="900"/>
            </a:lvl6pPr>
            <a:lvl7pPr marL="2740657" indent="0">
              <a:buNone/>
              <a:defRPr sz="900"/>
            </a:lvl7pPr>
            <a:lvl8pPr marL="3197435" indent="0">
              <a:buNone/>
              <a:defRPr sz="900"/>
            </a:lvl8pPr>
            <a:lvl9pPr marL="365421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AB39-35F4-4E92-8633-89FF3B3CA2A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8832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637783-C265-4214-A69A-734D2FCF5B2B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43110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43110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175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9388" indent="-179388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463" indent="-266700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00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0100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rgbClr val="003274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294BDA-E6BF-4798-835A-30B3D7C2A55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990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79388" indent="-179388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463" indent="-266700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00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0100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33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74A52-AF4E-445F-B7DA-2B99D461BBD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5" y="1125539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8197" name="navigation8" descr="ujkm,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05764" y="106364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668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807" indent="-180807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030" indent="-177636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974" indent="-268040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45" indent="-22838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1355" indent="-22838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33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74A52-AF4E-445F-B7DA-2B99D461BBD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5" y="1125539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8197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4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500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807" indent="-180807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030" indent="-177636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974" indent="-268040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45" indent="-22838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1355" indent="-22838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33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74A52-AF4E-445F-B7DA-2B99D461BBD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5" y="1125539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8197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4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238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807" indent="-180807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030" indent="-177636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974" indent="-268040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45" indent="-22838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1355" indent="-22838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31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74A52-AF4E-445F-B7DA-2B99D461BBD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5" y="1125539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8197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4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7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807" indent="-180807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030" indent="-177636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974" indent="-268040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45" indent="-22838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1355" indent="-22838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31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74A52-AF4E-445F-B7DA-2B99D461BBD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5" y="1125539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7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8197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4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684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6776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3553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033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7107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807" indent="-180807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030" indent="-177636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0974" indent="-268040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3745" indent="-22838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1355" indent="-22838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28130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490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1683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98459" indent="-2283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76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53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2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657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435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0" algn="l" defTabSz="9135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4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12775" y="2214563"/>
            <a:ext cx="831691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sz="1600" b="1" i="1" dirty="0" smtClean="0">
                <a:solidFill>
                  <a:schemeClr val="tx2"/>
                </a:solidFill>
              </a:rPr>
              <a:t>О состоянии охраны труда в отрасли и о ходе проведения СОУТ в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 sz="1600" b="1" i="1" dirty="0" smtClean="0">
                <a:solidFill>
                  <a:schemeClr val="tx2"/>
                </a:solidFill>
              </a:rPr>
              <a:t>организациях ГК «Росатом» по итогам 2015 года.</a:t>
            </a:r>
            <a:endParaRPr lang="ru-RU" altLang="ru-RU" sz="2000" b="1" i="1" dirty="0">
              <a:solidFill>
                <a:schemeClr val="tx2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4708525"/>
            <a:ext cx="5888038" cy="649288"/>
          </a:xfrm>
          <a:noFill/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0"/>
              </a:spcBef>
            </a:pPr>
            <a:r>
              <a:rPr lang="ru-RU" altLang="ru-RU" sz="1800" dirty="0" smtClean="0">
                <a:solidFill>
                  <a:schemeClr val="tx2"/>
                </a:solidFill>
              </a:rPr>
              <a:t>Информационное сообщение</a:t>
            </a:r>
            <a:endParaRPr lang="ru-RU" altLang="ru-RU" sz="1800" b="0" i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</a:pPr>
            <a:r>
              <a:rPr lang="ru-RU" altLang="ru-RU" sz="1800" dirty="0" smtClean="0">
                <a:solidFill>
                  <a:schemeClr val="hlink"/>
                </a:solidFill>
              </a:rPr>
              <a:t>Докладчик: </a:t>
            </a:r>
            <a:r>
              <a:rPr lang="ru-RU" altLang="ru-RU" sz="1800" b="0" i="1" dirty="0" smtClean="0">
                <a:solidFill>
                  <a:schemeClr val="hlink"/>
                </a:solidFill>
              </a:rPr>
              <a:t>В.А. Бороденков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</a:pPr>
            <a:endParaRPr lang="ru-RU" altLang="ru-RU" sz="18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1800" i="1" dirty="0" smtClean="0">
                <a:solidFill>
                  <a:schemeClr val="hlink"/>
                </a:solidFill>
              </a:rPr>
              <a:t>13.04.2016</a:t>
            </a:r>
          </a:p>
        </p:txBody>
      </p:sp>
      <p:sp>
        <p:nvSpPr>
          <p:cNvPr id="3076" name="b--sw3tSuYwFh9d4syvsTVb" hidden="1"/>
          <p:cNvSpPr>
            <a:spLocks noChangeArrowheads="1"/>
          </p:cNvSpPr>
          <p:nvPr/>
        </p:nvSpPr>
        <p:spPr bwMode="auto">
          <a:xfrm>
            <a:off x="63500" y="6731000"/>
            <a:ext cx="63500" cy="6350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78" name="Rectangle 3"/>
          <p:cNvSpPr txBox="1">
            <a:spLocks noChangeArrowheads="1"/>
          </p:cNvSpPr>
          <p:nvPr/>
        </p:nvSpPr>
        <p:spPr bwMode="auto">
          <a:xfrm>
            <a:off x="2684463" y="708025"/>
            <a:ext cx="6173787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Aft>
                <a:spcPct val="20000"/>
              </a:spcAft>
            </a:pPr>
            <a:r>
              <a:rPr lang="ru-RU" altLang="ru-RU" sz="1400" b="1" dirty="0" smtClean="0">
                <a:solidFill>
                  <a:schemeClr val="tx2"/>
                </a:solidFill>
              </a:rPr>
              <a:t>Отраслевая комиссия по социально-трудовым отношениям</a:t>
            </a:r>
            <a:endParaRPr lang="ru-RU" altLang="ru-RU" sz="1400" i="1" dirty="0">
              <a:solidFill>
                <a:schemeClr val="tx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53024"/>
              </p:ext>
            </p:extLst>
          </p:nvPr>
        </p:nvGraphicFramePr>
        <p:xfrm>
          <a:off x="6762750" y="314325"/>
          <a:ext cx="1981200" cy="400050"/>
        </p:xfrm>
        <a:graphic>
          <a:graphicData uri="http://schemas.openxmlformats.org/drawingml/2006/table">
            <a:tbl>
              <a:tblPr/>
              <a:tblGrid>
                <a:gridCol w="1981200"/>
              </a:tblGrid>
              <a:tr h="400050"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вопросу 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42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254766" y="382454"/>
            <a:ext cx="7849493" cy="380980"/>
          </a:xfrm>
          <a:prstGeom prst="rect">
            <a:avLst/>
          </a:prstGeom>
          <a:effectLst>
            <a:outerShdw dist="17961" sx="1000" sy="1000" algn="ctr" rotWithShape="0">
              <a:schemeClr val="hlink"/>
            </a:outerShdw>
          </a:effec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776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553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33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107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sz="1800" dirty="0" smtClean="0">
              <a:solidFill>
                <a:srgbClr val="003274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414350323"/>
              </p:ext>
            </p:extLst>
          </p:nvPr>
        </p:nvGraphicFramePr>
        <p:xfrm>
          <a:off x="133789" y="980728"/>
          <a:ext cx="8614675" cy="563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41523" y="352964"/>
            <a:ext cx="8119055" cy="40900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776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553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33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107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0" dirty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Динамика травматизма в подрядных организациях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>
                <a:solidFill>
                  <a:srgbClr val="003274"/>
                </a:solidFill>
              </a:rPr>
              <a:t>10</a:t>
            </a:r>
            <a:endParaRPr lang="ru-RU" sz="2000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44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80AEBB-0766-40C2-B50A-5FC30723D034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11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04664"/>
            <a:ext cx="7192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Специальная оценка условий труда в организациях Корпорации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62621216"/>
              </p:ext>
            </p:extLst>
          </p:nvPr>
        </p:nvGraphicFramePr>
        <p:xfrm>
          <a:off x="467544" y="1124744"/>
          <a:ext cx="856895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82353" y="1556792"/>
            <a:ext cx="482350" cy="2587769"/>
          </a:xfrm>
          <a:prstGeom prst="rect">
            <a:avLst/>
          </a:prstGeom>
        </p:spPr>
        <p:txBody>
          <a:bodyPr vert="vert270"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рабочих мест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363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80AEBB-0766-40C2-B50A-5FC30723D034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12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039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Распределение по классам </a:t>
            </a:r>
            <a:r>
              <a:rPr lang="ru-RU" sz="2000" dirty="0" smtClean="0">
                <a:solidFill>
                  <a:srgbClr val="00327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вредности по результатам проведения СОУТ</a:t>
            </a:r>
            <a:endParaRPr lang="ru-RU" sz="2000" dirty="0">
              <a:solidFill>
                <a:srgbClr val="00327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44802059"/>
              </p:ext>
            </p:extLst>
          </p:nvPr>
        </p:nvGraphicFramePr>
        <p:xfrm>
          <a:off x="179512" y="1196752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2297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80AEBB-0766-40C2-B50A-5FC30723D034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13</a:t>
            </a:fld>
            <a:endParaRPr lang="ru-RU">
              <a:solidFill>
                <a:srgbClr val="003274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15609688"/>
              </p:ext>
            </p:extLst>
          </p:nvPr>
        </p:nvGraphicFramePr>
        <p:xfrm>
          <a:off x="323528" y="1124744"/>
          <a:ext cx="856895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404664"/>
            <a:ext cx="7345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Изменение классов  условий труда после проведения спецоценки</a:t>
            </a:r>
          </a:p>
        </p:txBody>
      </p:sp>
    </p:spTree>
    <p:extLst>
      <p:ext uri="{BB962C8B-B14F-4D97-AF65-F5344CB8AC3E}">
        <p14:creationId xmlns:p14="http://schemas.microsoft.com/office/powerpoint/2010/main" val="36839560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14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9238" y="215549"/>
            <a:ext cx="7742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230" eaLnBrk="0" hangingPunct="0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в проект решения комиссии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638" y="1844824"/>
            <a:ext cx="7742664" cy="111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3230" eaLnBrk="0" hangingPunct="0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состоянии охраны </a:t>
            </a:r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 в отрасли и о </a:t>
            </a:r>
            <a:r>
              <a:rPr lang="ru-RU" sz="200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проведения </a:t>
            </a:r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СОУТ </a:t>
            </a:r>
            <a:r>
              <a:rPr lang="ru-RU" sz="200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 </a:t>
            </a:r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 «Росатом» по итогам 2015 </a:t>
            </a:r>
            <a:r>
              <a:rPr lang="ru-RU" sz="200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принять к сведению.</a:t>
            </a:r>
            <a:endParaRPr lang="ru-RU" sz="2000" dirty="0">
              <a:solidFill>
                <a:srgbClr val="0032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230" eaLnBrk="0" hangingPunct="0">
              <a:lnSpc>
                <a:spcPct val="90000"/>
              </a:lnSpc>
              <a:defRPr/>
            </a:pP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019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85721" y="142852"/>
            <a:ext cx="7751262" cy="642942"/>
          </a:xfrm>
          <a:prstGeom prst="rect">
            <a:avLst/>
          </a:prstGeom>
        </p:spPr>
        <p:txBody>
          <a:bodyPr lIns="88259" tIns="44129" rIns="88259" bIns="44129" anchor="ctr" anchorCtr="0"/>
          <a:lstStyle/>
          <a:p>
            <a:pPr defTabSz="913230" eaLnBrk="0" hangingPunct="0">
              <a:defRPr/>
            </a:pPr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Цели и задачи презентации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8172" y="1124744"/>
            <a:ext cx="871543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  <a:spcAft>
                <a:spcPts val="180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Цель презентации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– информирование отраслевой комиссии о состоянии охраны труда в отрасли и ходе проведения специальной оценки условий труда на рабочих местах в организациях Госкорпорации «Росатом» в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201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5 году.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120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Для достижения поставленной цели:</a:t>
            </a: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1200"/>
              </a:spcAft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1. Выполнено сравнение показателей производственного травматизма в Корпорации с аналогичными показателями зарубежных компаний.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2. Представлены графики, демонстрирующие динамику травм, связанных с падением с высоты.</a:t>
            </a:r>
          </a:p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3. Проанализирована статистическая информация об исполнении организациями  законодательства о спецоценке условий труда.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F9EF9-DFBF-42D2-8CE4-4D89E5212402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982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251519" y="214290"/>
            <a:ext cx="7849493" cy="714380"/>
          </a:xfrm>
          <a:prstGeom prst="rect">
            <a:avLst/>
          </a:prstGeom>
          <a:effectLst>
            <a:outerShdw dist="17961" sx="1000" sy="1000" algn="ctr" rotWithShape="0">
              <a:schemeClr val="hlink"/>
            </a:outerShdw>
          </a:effec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776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553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33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107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sz="1800" dirty="0" smtClean="0">
              <a:solidFill>
                <a:srgbClr val="003274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557950511"/>
              </p:ext>
            </p:extLst>
          </p:nvPr>
        </p:nvGraphicFramePr>
        <p:xfrm>
          <a:off x="234429" y="1412776"/>
          <a:ext cx="5785347" cy="4330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431074" y="205296"/>
            <a:ext cx="7669938" cy="50517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776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553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33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107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b="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производственного травматизма в организациях Корпорации</a:t>
            </a:r>
            <a:endParaRPr lang="ru-RU" b="0" dirty="0">
              <a:solidFill>
                <a:srgbClr val="0032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8316416" y="6460703"/>
            <a:ext cx="627062" cy="377825"/>
          </a:xfrm>
        </p:spPr>
        <p:txBody>
          <a:bodyPr/>
          <a:lstStyle/>
          <a:p>
            <a:pPr>
              <a:defRPr/>
            </a:pPr>
            <a:fld id="{C202AB22-C565-4514-93A3-7735A5497B10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3</a:t>
            </a:fld>
            <a:endParaRPr lang="ru-RU">
              <a:solidFill>
                <a:srgbClr val="003274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565446"/>
              </p:ext>
            </p:extLst>
          </p:nvPr>
        </p:nvGraphicFramePr>
        <p:xfrm>
          <a:off x="5724128" y="1340768"/>
          <a:ext cx="3347864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547664"/>
              </a:tblGrid>
              <a:tr h="738082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2"/>
                          </a:solidFill>
                        </a:rPr>
                        <a:t>10.02.2015  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2"/>
                          </a:solidFill>
                        </a:rPr>
                        <a:t>ФГУП ФЯО «ГХК»</a:t>
                      </a:r>
                    </a:p>
                    <a:p>
                      <a:endParaRPr lang="ru-RU" sz="1200" b="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2"/>
                          </a:solidFill>
                        </a:rPr>
                        <a:t>ДТП, водитель скончался от полученных травм</a:t>
                      </a:r>
                    </a:p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7201"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15.02.2015</a:t>
                      </a:r>
                    </a:p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АО «ППГХО»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Обрушение горной породы (закола) на горного мастера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8963"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05.11.2015</a:t>
                      </a:r>
                    </a:p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ПАО «Энергоспецмонтаж»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В ходе выполнения монтажных работ в Реакторном здании строящегося блока №7 Нововоронежской АЭС упал с высоты монтажник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21.11.2015</a:t>
                      </a:r>
                    </a:p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АО «ППГХО»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35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Подземный электрослесарь при подъеме в клети выпал в ствол шахты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494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632700" cy="485353"/>
          </a:xfrm>
        </p:spPr>
        <p:txBody>
          <a:bodyPr/>
          <a:lstStyle/>
          <a:p>
            <a:r>
              <a:rPr lang="ru-RU" altLang="ru-RU" b="0" kern="1200" dirty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Сравнительные данные производственного </a:t>
            </a:r>
            <a:r>
              <a:rPr lang="ru-RU" altLang="ru-RU" b="0" kern="1200" dirty="0" smtClean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травматизма по показателю Кч</a:t>
            </a:r>
            <a:endParaRPr lang="ru-RU" altLang="ru-RU" b="0" kern="1200" dirty="0">
              <a:solidFill>
                <a:srgbClr val="0032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233881"/>
              </p:ext>
            </p:extLst>
          </p:nvPr>
        </p:nvGraphicFramePr>
        <p:xfrm>
          <a:off x="683568" y="1340768"/>
          <a:ext cx="8064896" cy="3818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E2672-509A-4C8E-9935-195BC6B7FB9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5595153"/>
            <a:ext cx="6643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Кч – количество пострадавших при н/с на 1000 работающих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022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07375" cy="504405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0" kern="1200" dirty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Сравнение </a:t>
            </a:r>
            <a:r>
              <a:rPr lang="ru-RU" b="0" kern="1200" dirty="0" smtClean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показателям </a:t>
            </a:r>
            <a:r>
              <a:rPr lang="en-US" b="0" kern="1200" dirty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LTIFR</a:t>
            </a:r>
            <a:endParaRPr lang="ru-RU" b="0" kern="1200" dirty="0">
              <a:solidFill>
                <a:srgbClr val="003274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155907922"/>
              </p:ext>
            </p:extLst>
          </p:nvPr>
        </p:nvGraphicFramePr>
        <p:xfrm>
          <a:off x="611560" y="1557338"/>
          <a:ext cx="6768752" cy="3743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5</a:t>
            </a: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40929" y="5660864"/>
            <a:ext cx="8064896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показателя компании </a:t>
            </a:r>
            <a:r>
              <a:rPr lang="en-US" altLang="ru-RU" sz="1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Areva</a:t>
            </a:r>
            <a:r>
              <a:rPr lang="ru-RU" altLang="ru-RU" sz="1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получены</a:t>
            </a:r>
            <a:r>
              <a:rPr lang="en-US" altLang="ru-RU" sz="1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отчетов, размещенных на официальном сайте </a:t>
            </a:r>
            <a:r>
              <a:rPr lang="en-US" altLang="ru-RU" sz="1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ru-RU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://www.areva.com/</a:t>
            </a:r>
            <a:r>
              <a:rPr lang="ru-RU" altLang="ru-RU" sz="1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1400" dirty="0" smtClean="0">
              <a:solidFill>
                <a:srgbClr val="4141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821" y="3358009"/>
            <a:ext cx="49371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821" y="4221088"/>
            <a:ext cx="4143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5722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171" y="260648"/>
            <a:ext cx="8207375" cy="504405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0" kern="1200" dirty="0" smtClean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Сравнение количества пострадавших Росатом - </a:t>
            </a:r>
            <a:r>
              <a:rPr lang="en-US" b="0" kern="1200" dirty="0" err="1" smtClean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Kepco</a:t>
            </a:r>
            <a:endParaRPr lang="ru-RU" b="0" kern="1200" dirty="0">
              <a:solidFill>
                <a:srgbClr val="003274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239198275"/>
              </p:ext>
            </p:extLst>
          </p:nvPr>
        </p:nvGraphicFramePr>
        <p:xfrm>
          <a:off x="179512" y="1481354"/>
          <a:ext cx="4320480" cy="4107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96FA4D-1FD9-43C3-9AB0-DA3268386FC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372147"/>
              </p:ext>
            </p:extLst>
          </p:nvPr>
        </p:nvGraphicFramePr>
        <p:xfrm>
          <a:off x="5292080" y="1486846"/>
          <a:ext cx="374441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1640" y="1173577"/>
            <a:ext cx="2736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пострадавших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чел.)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1179069"/>
            <a:ext cx="2592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погибших (чел.)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690" y="1844824"/>
            <a:ext cx="425078" cy="39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177" y="2924944"/>
            <a:ext cx="342925" cy="43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840" y="2420888"/>
            <a:ext cx="42068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352" y="4365104"/>
            <a:ext cx="34766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05264"/>
            <a:ext cx="42068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06562" y="5835399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тыс. работников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525" y="5805264"/>
            <a:ext cx="347663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499904" y="5846636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260 тыс.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180296837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909646238"/>
              </p:ext>
            </p:extLst>
          </p:nvPr>
        </p:nvGraphicFramePr>
        <p:xfrm>
          <a:off x="71406" y="4500570"/>
          <a:ext cx="8858312" cy="1960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09414199"/>
              </p:ext>
            </p:extLst>
          </p:nvPr>
        </p:nvGraphicFramePr>
        <p:xfrm>
          <a:off x="71406" y="1285860"/>
          <a:ext cx="9072594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3274"/>
                </a:solidFill>
              </a:rPr>
              <a:t>7</a:t>
            </a:r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4000504"/>
            <a:ext cx="42862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414142"/>
                </a:solidFill>
                <a:latin typeface="Calibri"/>
              </a:rPr>
              <a:t>Изменение </a:t>
            </a:r>
            <a:r>
              <a:rPr lang="en-US" sz="1600" b="1" dirty="0">
                <a:solidFill>
                  <a:srgbClr val="414142"/>
                </a:solidFill>
                <a:latin typeface="Calibri"/>
              </a:rPr>
              <a:t>LTIFR</a:t>
            </a:r>
            <a:r>
              <a:rPr lang="ru-RU" sz="1600" b="1" dirty="0">
                <a:solidFill>
                  <a:srgbClr val="414142"/>
                </a:solidFill>
                <a:latin typeface="Calibri"/>
              </a:rPr>
              <a:t> в целом по Корпорации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0034" y="2285992"/>
            <a:ext cx="8215370" cy="1588"/>
          </a:xfrm>
          <a:prstGeom prst="line">
            <a:avLst/>
          </a:prstGeom>
          <a:noFill/>
          <a:ln w="12700" cap="flat" cmpd="sng" algn="ctr">
            <a:solidFill>
              <a:schemeClr val="bg2"/>
            </a:solidFill>
            <a:prstDash val="lgDash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71472" y="6429396"/>
            <a:ext cx="4953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414142"/>
                </a:solidFill>
              </a:rPr>
              <a:t>*0.4 – </a:t>
            </a:r>
            <a:r>
              <a:rPr lang="ru-RU" sz="1400" dirty="0">
                <a:solidFill>
                  <a:srgbClr val="414142"/>
                </a:solidFill>
              </a:rPr>
              <a:t>базовое значение «</a:t>
            </a:r>
            <a:r>
              <a:rPr lang="en-US" sz="1400" dirty="0">
                <a:solidFill>
                  <a:srgbClr val="414142"/>
                </a:solidFill>
              </a:rPr>
              <a:t>LTIFR</a:t>
            </a:r>
            <a:r>
              <a:rPr lang="ru-RU" sz="1400" dirty="0">
                <a:solidFill>
                  <a:srgbClr val="414142"/>
                </a:solidFill>
              </a:rPr>
              <a:t>»</a:t>
            </a:r>
            <a:r>
              <a:rPr lang="en-US" sz="1400" dirty="0">
                <a:solidFill>
                  <a:srgbClr val="414142"/>
                </a:solidFill>
              </a:rPr>
              <a:t> </a:t>
            </a:r>
            <a:r>
              <a:rPr lang="ru-RU" sz="1400" dirty="0">
                <a:solidFill>
                  <a:srgbClr val="414142"/>
                </a:solidFill>
              </a:rPr>
              <a:t> по Корпорации в целом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0453" y="3429000"/>
            <a:ext cx="78120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414142"/>
                </a:solidFill>
              </a:rPr>
              <a:t>86% </a:t>
            </a:r>
            <a:r>
              <a:rPr lang="ru-RU" sz="1400" dirty="0">
                <a:solidFill>
                  <a:srgbClr val="414142"/>
                </a:solidFill>
              </a:rPr>
              <a:t>организаций Корпорации в </a:t>
            </a:r>
            <a:r>
              <a:rPr lang="ru-RU" sz="1400" dirty="0" smtClean="0">
                <a:solidFill>
                  <a:srgbClr val="414142"/>
                </a:solidFill>
              </a:rPr>
              <a:t>2015 </a:t>
            </a:r>
            <a:r>
              <a:rPr lang="ru-RU" sz="1400" dirty="0">
                <a:solidFill>
                  <a:srgbClr val="414142"/>
                </a:solidFill>
              </a:rPr>
              <a:t>г. не имеют случаев производственного травматизма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71547"/>
            <a:ext cx="6223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327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выполнения КПЭ «LTIFR»  за 2013-2015 гг.</a:t>
            </a:r>
          </a:p>
        </p:txBody>
      </p:sp>
    </p:spTree>
    <p:extLst>
      <p:ext uri="{BB962C8B-B14F-4D97-AF65-F5344CB8AC3E}">
        <p14:creationId xmlns:p14="http://schemas.microsoft.com/office/powerpoint/2010/main" val="2777916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251520" y="214290"/>
            <a:ext cx="7849493" cy="714380"/>
          </a:xfrm>
          <a:prstGeom prst="rect">
            <a:avLst/>
          </a:prstGeom>
          <a:effectLst>
            <a:outerShdw dist="17961" sx="1000" sy="1000" algn="ctr" rotWithShape="0">
              <a:schemeClr val="hlink"/>
            </a:outerShdw>
          </a:effec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776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553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33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107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sz="1800" dirty="0" smtClean="0">
              <a:solidFill>
                <a:srgbClr val="003274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9552" y="214290"/>
            <a:ext cx="7799703" cy="44528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776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553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33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107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lvl="0">
              <a:defRPr/>
            </a:pPr>
            <a:r>
              <a:rPr lang="ru-RU" b="0" dirty="0">
                <a:solidFill>
                  <a:srgbClr val="003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по травмирующим факторам </a:t>
            </a:r>
          </a:p>
          <a:p>
            <a:pPr>
              <a:defRPr/>
            </a:pPr>
            <a:endParaRPr lang="ru-RU" b="0" dirty="0">
              <a:solidFill>
                <a:srgbClr val="0032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3274"/>
                </a:solidFill>
              </a:rPr>
              <a:t>8</a:t>
            </a:r>
            <a:endParaRPr lang="ru-RU" dirty="0">
              <a:solidFill>
                <a:srgbClr val="003274"/>
              </a:solidFill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897814647"/>
              </p:ext>
            </p:extLst>
          </p:nvPr>
        </p:nvGraphicFramePr>
        <p:xfrm>
          <a:off x="251520" y="1052736"/>
          <a:ext cx="842493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5226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0052" y="188640"/>
            <a:ext cx="7848872" cy="476671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b="0" dirty="0" smtClean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работников, </a:t>
            </a:r>
            <a:r>
              <a:rPr lang="ru-RU" b="0" dirty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пострадавших </a:t>
            </a:r>
            <a:r>
              <a:rPr lang="ru-RU" b="0" dirty="0" smtClean="0">
                <a:solidFill>
                  <a:srgbClr val="003274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падении с высоты</a:t>
            </a:r>
            <a:endParaRPr lang="ru-RU" b="0" dirty="0">
              <a:solidFill>
                <a:srgbClr val="0032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3274"/>
                </a:solidFill>
              </a:rPr>
              <a:t>9</a:t>
            </a:r>
            <a:endParaRPr lang="ru-RU" dirty="0">
              <a:solidFill>
                <a:srgbClr val="003274"/>
              </a:solidFill>
            </a:endParaRP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052700"/>
              </p:ext>
            </p:extLst>
          </p:nvPr>
        </p:nvGraphicFramePr>
        <p:xfrm>
          <a:off x="3203848" y="3724583"/>
          <a:ext cx="3668894" cy="2564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845742836"/>
              </p:ext>
            </p:extLst>
          </p:nvPr>
        </p:nvGraphicFramePr>
        <p:xfrm>
          <a:off x="395536" y="1066866"/>
          <a:ext cx="8640960" cy="2650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770546"/>
              </p:ext>
            </p:extLst>
          </p:nvPr>
        </p:nvGraphicFramePr>
        <p:xfrm>
          <a:off x="7092280" y="3573016"/>
          <a:ext cx="1440160" cy="2701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876519"/>
              </p:ext>
            </p:extLst>
          </p:nvPr>
        </p:nvGraphicFramePr>
        <p:xfrm>
          <a:off x="179512" y="3501008"/>
          <a:ext cx="295232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940152" y="2348880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kern="0" dirty="0" smtClean="0">
                <a:solidFill>
                  <a:srgbClr val="4596D1">
                    <a:lumMod val="75000"/>
                  </a:srgbClr>
                </a:solidFill>
              </a:rPr>
              <a:t>* групповой НС в ПАО «</a:t>
            </a:r>
            <a:r>
              <a:rPr lang="ru-RU" sz="1200" kern="0" dirty="0">
                <a:solidFill>
                  <a:srgbClr val="4596D1">
                    <a:lumMod val="75000"/>
                  </a:srgbClr>
                </a:solidFill>
              </a:rPr>
              <a:t>ППГХО</a:t>
            </a:r>
            <a:r>
              <a:rPr lang="ru-RU" sz="1200" kern="0" dirty="0" smtClean="0">
                <a:solidFill>
                  <a:srgbClr val="4596D1">
                    <a:lumMod val="75000"/>
                  </a:srgbClr>
                </a:solidFill>
              </a:rPr>
              <a:t>» по результатам расследования комиссии </a:t>
            </a:r>
            <a:r>
              <a:rPr lang="ru-RU" sz="1200" kern="0" dirty="0" err="1" smtClean="0">
                <a:solidFill>
                  <a:srgbClr val="4596D1">
                    <a:lumMod val="75000"/>
                  </a:srgbClr>
                </a:solidFill>
              </a:rPr>
              <a:t>Ростехнадзора</a:t>
            </a:r>
            <a:r>
              <a:rPr lang="ru-RU" sz="1200" kern="0" dirty="0" smtClean="0">
                <a:solidFill>
                  <a:srgbClr val="4596D1">
                    <a:lumMod val="75000"/>
                  </a:srgbClr>
                </a:solidFill>
              </a:rPr>
              <a:t> признан не связанным с производством по причине нахождения пострадавших в состоянии алкогольного опьянения. </a:t>
            </a:r>
            <a:endParaRPr lang="ru-RU" sz="1200" dirty="0">
              <a:solidFill>
                <a:srgbClr val="4596D1">
                  <a:lumMod val="75000"/>
                </a:srgbClr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03848" y="4007133"/>
            <a:ext cx="0" cy="2016224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947088" y="4007133"/>
            <a:ext cx="0" cy="2016224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5536" y="1052736"/>
            <a:ext cx="518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274"/>
                </a:solidFill>
              </a:rPr>
              <a:t>Количество пострадавших работников в отрасли</a:t>
            </a:r>
            <a:endParaRPr lang="ru-RU" sz="1400" b="1" dirty="0">
              <a:solidFill>
                <a:srgbClr val="00327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3573016"/>
            <a:ext cx="85689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274"/>
                </a:solidFill>
              </a:rPr>
              <a:t>Количество пострадавших работников в дивизионах</a:t>
            </a:r>
            <a:endParaRPr lang="ru-RU" sz="1400" b="1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760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-default 7">
    <a:dk1>
      <a:srgbClr val="414142"/>
    </a:dk1>
    <a:lt1>
      <a:srgbClr val="FFFFFF"/>
    </a:lt1>
    <a:dk2>
      <a:srgbClr val="003274"/>
    </a:dk2>
    <a:lt2>
      <a:srgbClr val="808080"/>
    </a:lt2>
    <a:accent1>
      <a:srgbClr val="F37D07"/>
    </a:accent1>
    <a:accent2>
      <a:srgbClr val="4596D1"/>
    </a:accent2>
    <a:accent3>
      <a:srgbClr val="FFFFFF"/>
    </a:accent3>
    <a:accent4>
      <a:srgbClr val="363637"/>
    </a:accent4>
    <a:accent5>
      <a:srgbClr val="F8BFAA"/>
    </a:accent5>
    <a:accent6>
      <a:srgbClr val="3E87BD"/>
    </a:accent6>
    <a:hlink>
      <a:srgbClr val="003274"/>
    </a:hlink>
    <a:folHlink>
      <a:srgbClr val="025EA1"/>
    </a:folHlink>
  </a:clrScheme>
  <a:fontScheme name="b-defaul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3425</TotalTime>
  <Words>894</Words>
  <Application>Microsoft Office PowerPoint</Application>
  <PresentationFormat>Экран (4:3)</PresentationFormat>
  <Paragraphs>122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Arial Narrow</vt:lpstr>
      <vt:lpstr>Calibri</vt:lpstr>
      <vt:lpstr>Times New Roman</vt:lpstr>
      <vt:lpstr>4_b-default</vt:lpstr>
      <vt:lpstr>b-default</vt:lpstr>
      <vt:lpstr>61_b-default</vt:lpstr>
      <vt:lpstr>1_b-default</vt:lpstr>
      <vt:lpstr>2_b-default</vt:lpstr>
      <vt:lpstr>3_b-default</vt:lpstr>
      <vt:lpstr>5_b-default</vt:lpstr>
      <vt:lpstr>Презентация PowerPoint</vt:lpstr>
      <vt:lpstr>Презентация PowerPoint</vt:lpstr>
      <vt:lpstr>Презентация PowerPoint</vt:lpstr>
      <vt:lpstr>Сравнительные данные производственного травматизма по показателю Кч</vt:lpstr>
      <vt:lpstr>Сравнение по показателям LTIFR</vt:lpstr>
      <vt:lpstr>Сравнение количества пострадавших Росатом - Kepco</vt:lpstr>
      <vt:lpstr>Презентация PowerPoint</vt:lpstr>
      <vt:lpstr>Презентация PowerPoint</vt:lpstr>
      <vt:lpstr>Количество работников, пострадавших при падении с высоты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Леонтьев Виталий Александрович</dc:creator>
  <cp:lastModifiedBy>Виктория Пирвердиева</cp:lastModifiedBy>
  <cp:revision>72</cp:revision>
  <cp:lastPrinted>2015-03-30T12:29:39Z</cp:lastPrinted>
  <dcterms:created xsi:type="dcterms:W3CDTF">2015-03-30T11:36:49Z</dcterms:created>
  <dcterms:modified xsi:type="dcterms:W3CDTF">2016-04-14T09:17:42Z</dcterms:modified>
</cp:coreProperties>
</file>