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tags/tag8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7.xml" ContentType="application/vnd.openxmlformats-officedocument.theme+xml"/>
  <Override PartName="/ppt/tags/tag9.xml" ContentType="application/vnd.openxmlformats-officedocument.presentationml.tags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8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9.xml" ContentType="application/vnd.openxmlformats-officedocument.theme+xml"/>
  <Override PartName="/ppt/tags/tag12.xml" ContentType="application/vnd.openxmlformats-officedocument.presentationml.tags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0.xml" ContentType="application/vnd.openxmlformats-officedocument.them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11.xml" ContentType="application/vnd.openxmlformats-officedocument.them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1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13.xml" ContentType="application/vnd.openxmlformats-officedocument.theme+xml"/>
  <Override PartName="/ppt/tags/tag19.xml" ContentType="application/vnd.openxmlformats-officedocument.presentationml.tags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14.xml" ContentType="application/vnd.openxmlformats-officedocument.theme+xml"/>
  <Override PartName="/ppt/tags/tag20.xml" ContentType="application/vnd.openxmlformats-officedocument.presentationml.tags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15.xml" ContentType="application/vnd.openxmlformats-officedocument.them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16.xml" ContentType="application/vnd.openxmlformats-officedocument.theme+xml"/>
  <Override PartName="/ppt/tags/tag23.xml" ContentType="application/vnd.openxmlformats-officedocument.presentationml.tags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17.xml" ContentType="application/vnd.openxmlformats-officedocument.theme+xml"/>
  <Override PartName="/ppt/tags/tag24.xml" ContentType="application/vnd.openxmlformats-officedocument.presentationml.tags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4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48" r:id="rId1"/>
    <p:sldMasterId id="2147483684" r:id="rId2"/>
    <p:sldMasterId id="2147483701" r:id="rId3"/>
    <p:sldMasterId id="2147483715" r:id="rId4"/>
    <p:sldMasterId id="2147483728" r:id="rId5"/>
    <p:sldMasterId id="2147483733" r:id="rId6"/>
    <p:sldMasterId id="2147483748" r:id="rId7"/>
    <p:sldMasterId id="2147483755" r:id="rId8"/>
    <p:sldMasterId id="2147483760" r:id="rId9"/>
    <p:sldMasterId id="2147483764" r:id="rId10"/>
    <p:sldMasterId id="2147483769" r:id="rId11"/>
    <p:sldMasterId id="2147483774" r:id="rId12"/>
    <p:sldMasterId id="2147483779" r:id="rId13"/>
    <p:sldMasterId id="2147483784" r:id="rId14"/>
    <p:sldMasterId id="2147483789" r:id="rId15"/>
    <p:sldMasterId id="2147483794" r:id="rId16"/>
    <p:sldMasterId id="2147483798" r:id="rId17"/>
    <p:sldMasterId id="2147483803" r:id="rId18"/>
  </p:sldMasterIdLst>
  <p:notesMasterIdLst>
    <p:notesMasterId r:id="rId32"/>
  </p:notesMasterIdLst>
  <p:handoutMasterIdLst>
    <p:handoutMasterId r:id="rId33"/>
  </p:handoutMasterIdLst>
  <p:sldIdLst>
    <p:sldId id="1572" r:id="rId19"/>
    <p:sldId id="1607" r:id="rId20"/>
    <p:sldId id="1608" r:id="rId21"/>
    <p:sldId id="1593" r:id="rId22"/>
    <p:sldId id="1594" r:id="rId23"/>
    <p:sldId id="1602" r:id="rId24"/>
    <p:sldId id="1603" r:id="rId25"/>
    <p:sldId id="1604" r:id="rId26"/>
    <p:sldId id="1605" r:id="rId27"/>
    <p:sldId id="1606" r:id="rId28"/>
    <p:sldId id="1595" r:id="rId29"/>
    <p:sldId id="1610" r:id="rId30"/>
    <p:sldId id="1609" r:id="rId31"/>
  </p:sldIdLst>
  <p:sldSz cx="8961438" cy="6721475"/>
  <p:notesSz cx="6797675" cy="9926638"/>
  <p:custDataLst>
    <p:tags r:id="rId3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151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303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454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607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5758" algn="l" defTabSz="914303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2909" algn="l" defTabSz="914303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061" algn="l" defTabSz="914303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212" algn="l" defTabSz="914303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34">
          <p15:clr>
            <a:srgbClr val="A4A3A4"/>
          </p15:clr>
        </p15:guide>
        <p15:guide id="2" pos="34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>
          <p15:clr>
            <a:srgbClr val="A4A3A4"/>
          </p15:clr>
        </p15:guide>
        <p15:guide id="2" pos="2145">
          <p15:clr>
            <a:srgbClr val="A4A3A4"/>
          </p15:clr>
        </p15:guide>
        <p15:guide id="3" orient="horz" pos="3129">
          <p15:clr>
            <a:srgbClr val="A4A3A4"/>
          </p15:clr>
        </p15:guide>
        <p15:guide id="4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006666"/>
    <a:srgbClr val="00863D"/>
    <a:srgbClr val="0099CC"/>
    <a:srgbClr val="FF7C80"/>
    <a:srgbClr val="9A7500"/>
    <a:srgbClr val="D2A000"/>
    <a:srgbClr val="EEEEEE"/>
    <a:srgbClr val="B8D7FA"/>
    <a:srgbClr val="E9F3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11" autoAdjust="0"/>
    <p:restoredTop sz="94908" autoAdjust="0"/>
  </p:normalViewPr>
  <p:slideViewPr>
    <p:cSldViewPr snapToGrid="0">
      <p:cViewPr varScale="1">
        <p:scale>
          <a:sx n="119" d="100"/>
          <a:sy n="119" d="100"/>
        </p:scale>
        <p:origin x="1716" y="96"/>
      </p:cViewPr>
      <p:guideLst>
        <p:guide orient="horz" pos="834"/>
        <p:guide pos="3478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50" d="100"/>
        <a:sy n="150" d="100"/>
      </p:scale>
      <p:origin x="0" y="1320"/>
    </p:cViewPr>
  </p:sorterViewPr>
  <p:notesViewPr>
    <p:cSldViewPr snapToGrid="0">
      <p:cViewPr varScale="1">
        <p:scale>
          <a:sx n="77" d="100"/>
          <a:sy n="77" d="100"/>
        </p:scale>
        <p:origin x="-3318" y="-78"/>
      </p:cViewPr>
      <p:guideLst>
        <p:guide orient="horz" pos="3133"/>
        <p:guide pos="2145"/>
        <p:guide orient="horz" pos="3129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tags" Target="tags/tag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dirty="0" smtClean="0"/>
              <a:t>Премия</a:t>
            </a:r>
            <a:r>
              <a:rPr lang="ru-RU" sz="1600" baseline="0" dirty="0" smtClean="0"/>
              <a:t> за СП</a:t>
            </a:r>
            <a:r>
              <a:rPr lang="ru-RU" sz="1600" dirty="0" smtClean="0"/>
              <a:t> </a:t>
            </a:r>
            <a:endParaRPr lang="ru-RU" sz="1600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Установление премии за стратегические показатели 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Lbls>
            <c:dLbl>
              <c:idx val="2"/>
              <c:layout>
                <c:manualLayout>
                  <c:x val="8.3807644296646028E-2"/>
                  <c:y val="0.122920437976219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0.67592592592592593</c:v>
                </c:pt>
                <c:pt idx="1">
                  <c:v>0.18518518518518517</c:v>
                </c:pt>
                <c:pt idx="2">
                  <c:v>0.1388888888888889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 smtClean="0"/>
              <a:t>Стало: КПЭ на сокращение стоимости, 2016*</a:t>
            </a:r>
            <a:endParaRPr lang="ru-RU" sz="140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 рук-лей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АП</c:v>
                </c:pt>
                <c:pt idx="1">
                  <c:v>АЭП</c:v>
                </c:pt>
                <c:pt idx="2">
                  <c:v>НИАЭП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min вес КПЭ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АП</c:v>
                </c:pt>
                <c:pt idx="1">
                  <c:v>АЭП</c:v>
                </c:pt>
                <c:pt idx="2">
                  <c:v>НИАЭП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0.2</c:v>
                </c:pt>
                <c:pt idx="1">
                  <c:v>0.2</c:v>
                </c:pt>
                <c:pt idx="2">
                  <c:v>0.2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max вес КПЭ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АП</c:v>
                </c:pt>
                <c:pt idx="1">
                  <c:v>АЭП</c:v>
                </c:pt>
                <c:pt idx="2">
                  <c:v>НИАЭП</c:v>
                </c:pt>
              </c:strCache>
            </c:strRef>
          </c:cat>
          <c:val>
            <c:numRef>
              <c:f>Лист1!$D$2:$D$4</c:f>
              <c:numCache>
                <c:formatCode>0%</c:formatCode>
                <c:ptCount val="3"/>
                <c:pt idx="0">
                  <c:v>0.35000000000000014</c:v>
                </c:pt>
                <c:pt idx="1">
                  <c:v>0.35000000000000014</c:v>
                </c:pt>
                <c:pt idx="2">
                  <c:v>0.35000000000000014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895720"/>
        <c:axId val="464891800"/>
      </c:barChart>
      <c:catAx>
        <c:axId val="464895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464891800"/>
        <c:crossesAt val="0"/>
        <c:auto val="1"/>
        <c:lblAlgn val="ctr"/>
        <c:lblOffset val="100"/>
        <c:noMultiLvlLbl val="0"/>
      </c:catAx>
      <c:valAx>
        <c:axId val="464891800"/>
        <c:scaling>
          <c:orientation val="minMax"/>
          <c:max val="1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464895720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dirty="0" smtClean="0"/>
              <a:t>150%</a:t>
            </a:r>
          </a:p>
          <a:p>
            <a:pPr>
              <a:defRPr sz="1600"/>
            </a:pPr>
            <a:r>
              <a:rPr lang="ru-RU" sz="1600" baseline="0" dirty="0" smtClean="0"/>
              <a:t>за ВУ КПЭ</a:t>
            </a:r>
            <a:endParaRPr lang="ru-RU" sz="1600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Установление повышенного порога выполнения для отдельных бизнес-КПЭ (до 1,5)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  <c:pt idx="3">
                  <c:v>Кв. 4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0.55084745762711862</c:v>
                </c:pt>
                <c:pt idx="1">
                  <c:v>0.25423728813559321</c:v>
                </c:pt>
                <c:pt idx="2">
                  <c:v>0.19491525423728814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Установление повышенного порога выполнения для отдельных бизнес-КПЭ (до 1,5)2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0.55084745762711862</c:v>
                </c:pt>
                <c:pt idx="1">
                  <c:v>0.25423728813559321</c:v>
                </c:pt>
                <c:pt idx="2">
                  <c:v>0.19491525423728814</c:v>
                </c:pt>
                <c:pt idx="3" formatCode="General">
                  <c:v>1.2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Дифференци-рование размеров годовых премий для одного грейда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  <c:pt idx="3">
                  <c:v>Кв. 4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Внедрение проектного премирования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  <c:pt idx="3">
                  <c:v>Кв. 4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Внедрение оперативного премирования для новых категорий / в новых формах*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  <c:pt idx="3">
                  <c:v>Кв. 4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Увеличение бюджета премии за ОВЗ до 2% от ФОТ**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  <c:pt idx="3">
                  <c:v>Кв. 4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Выделение премии  за ПСР до 8% от ФОТ** 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  <c:pt idx="3">
                  <c:v>Кв. 4</c:v>
                </c:pt>
              </c:strCache>
            </c:strRef>
          </c:cat>
          <c:val>
            <c:numRef>
              <c:f>Лист1!$H$2:$H$4</c:f>
              <c:numCache>
                <c:formatCode>General</c:formatCode>
                <c:ptCount val="3"/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Применение собственных методик грейдирования 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  <c:pt idx="3">
                  <c:v>Кв. 4</c:v>
                </c:pt>
              </c:strCache>
            </c:strRef>
          </c:cat>
          <c:val>
            <c:numRef>
              <c:f>Лист1!$I$2:$I$4</c:f>
              <c:numCache>
                <c:formatCode>General</c:formatCode>
                <c:ptCount val="3"/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"Отвязывание" грейдов рабочих профессий от разрядов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  <c:pt idx="3">
                  <c:v>Кв. 4</c:v>
                </c:pt>
              </c:strCache>
            </c:strRef>
          </c:cat>
          <c:val>
            <c:numRef>
              <c:f>Лист1!$J$2:$J$4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dirty="0" err="1" smtClean="0"/>
              <a:t>Грейд</a:t>
            </a:r>
            <a:r>
              <a:rPr lang="ru-RU" sz="1600" dirty="0" smtClean="0"/>
              <a:t> один,</a:t>
            </a:r>
            <a:endParaRPr lang="en-US" sz="1600" dirty="0" smtClean="0"/>
          </a:p>
          <a:p>
            <a:pPr>
              <a:defRPr sz="1600"/>
            </a:pPr>
            <a:r>
              <a:rPr lang="ru-RU" sz="1600" dirty="0" smtClean="0"/>
              <a:t>премия разная</a:t>
            </a:r>
            <a:endParaRPr lang="ru-RU" sz="1600" baseline="0" dirty="0" smtClean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Дифференци-рование размеров годовых премий для одного грейда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0.2288135593220339</c:v>
                </c:pt>
                <c:pt idx="1">
                  <c:v>0.22033898305084745</c:v>
                </c:pt>
                <c:pt idx="2">
                  <c:v>0.55084745762711862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Столбец4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Столбец5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Столбец6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Лист1!$H$2:$H$4</c:f>
              <c:numCache>
                <c:formatCode>General</c:formatCode>
                <c:ptCount val="3"/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Столбец7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Лист1!$I$2:$I$4</c:f>
              <c:numCache>
                <c:formatCode>General</c:formatCode>
                <c:ptCount val="3"/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Столбец8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Лист1!$J$2:$J$4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dirty="0" smtClean="0"/>
              <a:t>Проектная премия</a:t>
            </a:r>
            <a:endParaRPr lang="ru-RU" sz="1600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Внедрение проектного премирования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0.19658119658119658</c:v>
                </c:pt>
                <c:pt idx="1">
                  <c:v>0.33333333333333331</c:v>
                </c:pt>
                <c:pt idx="2">
                  <c:v>0.47008547008547008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Столбец4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Столбец5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Столбец6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Лист1!$H$2:$H$4</c:f>
              <c:numCache>
                <c:formatCode>General</c:formatCode>
                <c:ptCount val="3"/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Столбец7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Лист1!$I$2:$I$4</c:f>
              <c:numCache>
                <c:formatCode>General</c:formatCode>
                <c:ptCount val="3"/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Столбец8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Лист1!$J$2:$J$4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600" dirty="0" smtClean="0"/>
              <a:t>Оперативная</a:t>
            </a:r>
            <a:r>
              <a:rPr lang="ru-RU" dirty="0" smtClean="0"/>
              <a:t> </a:t>
            </a:r>
            <a:r>
              <a:rPr lang="ru-RU" sz="1600" dirty="0" smtClean="0"/>
              <a:t>премия</a:t>
            </a:r>
            <a:endParaRPr lang="ru-RU" sz="1600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Внедрение оперативного премирования для новых категорий / в новых формах*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0.4576271186440678</c:v>
                </c:pt>
                <c:pt idx="1">
                  <c:v>0.24576271186440679</c:v>
                </c:pt>
                <c:pt idx="2">
                  <c:v>0.29661016949152541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Столбец4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Столбец5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Столбец6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Лист1!$H$2:$H$4</c:f>
              <c:numCache>
                <c:formatCode>General</c:formatCode>
                <c:ptCount val="3"/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Столбец7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Лист1!$I$2:$I$4</c:f>
              <c:numCache>
                <c:formatCode>General</c:formatCode>
                <c:ptCount val="3"/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Столбец8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Лист1!$J$2:$J$4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dirty="0" err="1" smtClean="0"/>
              <a:t>Грейд</a:t>
            </a:r>
            <a:r>
              <a:rPr lang="ru-RU" sz="1600" baseline="0" dirty="0" smtClean="0"/>
              <a:t> не равен разряду рабочих</a:t>
            </a:r>
            <a:endParaRPr lang="ru-RU" sz="1600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"Отвязывание" грейдов рабочих профессий от разрядов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2.947651374964036E-2"/>
                  <c:y val="1.425809531131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382389517854644E-3"/>
                  <c:y val="1.84515114237752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6.7796610169491525E-2</c:v>
                </c:pt>
                <c:pt idx="1">
                  <c:v>0.89830508474576276</c:v>
                </c:pt>
                <c:pt idx="2">
                  <c:v>3.3898305084745763E-2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Столбец4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Столбец5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Столбец6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Лист1!$H$2:$H$4</c:f>
              <c:numCache>
                <c:formatCode>General</c:formatCode>
                <c:ptCount val="3"/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Столбец7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Лист1!$I$2:$I$4</c:f>
              <c:numCache>
                <c:formatCode>General</c:formatCode>
                <c:ptCount val="3"/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Столбец8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Лист1!$J$2:$J$4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dirty="0" smtClean="0"/>
              <a:t>ПСР-мотивация</a:t>
            </a:r>
            <a:endParaRPr lang="en-US" sz="1600" dirty="0" smtClean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Выделение премии  за ПСР до 8% от ФОТ** 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0.72033898305084743</c:v>
                </c:pt>
                <c:pt idx="1">
                  <c:v>0.1864406779661017</c:v>
                </c:pt>
                <c:pt idx="2">
                  <c:v>9.3220338983050849E-2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Столбец4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Столбец5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Столбец6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Лист1!$H$2:$H$4</c:f>
              <c:numCache>
                <c:formatCode>General</c:formatCode>
                <c:ptCount val="3"/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Столбец7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Лист1!$I$2:$I$4</c:f>
              <c:numCache>
                <c:formatCode>General</c:formatCode>
                <c:ptCount val="3"/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Столбец8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Лист1!$J$2:$J$4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dirty="0" smtClean="0"/>
              <a:t>Своя методика </a:t>
            </a:r>
            <a:r>
              <a:rPr lang="ru-RU" sz="1600" dirty="0" err="1" smtClean="0"/>
              <a:t>грейдирования</a:t>
            </a:r>
            <a:endParaRPr lang="ru-RU" sz="1600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Применение собственных методик грейдирования 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0.19491525423728814</c:v>
                </c:pt>
                <c:pt idx="1">
                  <c:v>0.72033898305084743</c:v>
                </c:pt>
                <c:pt idx="2">
                  <c:v>8.4745762711864403E-2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Столбец4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Столбец5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Столбец6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Лист1!$H$2:$H$4</c:f>
              <c:numCache>
                <c:formatCode>General</c:formatCode>
                <c:ptCount val="3"/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Столбец7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Лист1!$I$2:$I$4</c:f>
              <c:numCache>
                <c:formatCode>General</c:formatCode>
                <c:ptCount val="3"/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Столбец8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План 2016</c:v>
                </c:pt>
              </c:strCache>
            </c:strRef>
          </c:cat>
          <c:val>
            <c:numRef>
              <c:f>Лист1!$J$2:$J$4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 smtClean="0"/>
              <a:t>Было:</a:t>
            </a:r>
            <a:r>
              <a:rPr lang="ru-RU" sz="1400" baseline="0" dirty="0" smtClean="0"/>
              <a:t> </a:t>
            </a:r>
            <a:r>
              <a:rPr lang="ru-RU" sz="1400" dirty="0" smtClean="0"/>
              <a:t>КПЭ на сокращение стоимости, 2015*</a:t>
            </a:r>
            <a:endParaRPr lang="ru-RU" sz="140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 рук-лей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АП</c:v>
                </c:pt>
                <c:pt idx="1">
                  <c:v>АЭП</c:v>
                </c:pt>
                <c:pt idx="2">
                  <c:v>НИАЭП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2.1500000000000002E-2</c:v>
                </c:pt>
                <c:pt idx="1">
                  <c:v>3.0000000000000022E-3</c:v>
                </c:pt>
                <c:pt idx="2">
                  <c:v>2.1700000000000001E-2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min вес КПЭ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АП</c:v>
                </c:pt>
                <c:pt idx="1">
                  <c:v>АЭП</c:v>
                </c:pt>
                <c:pt idx="2">
                  <c:v>НИАЭП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max вес КПЭ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АП</c:v>
                </c:pt>
                <c:pt idx="1">
                  <c:v>АЭП</c:v>
                </c:pt>
                <c:pt idx="2">
                  <c:v>НИАЭП</c:v>
                </c:pt>
              </c:strCache>
            </c:strRef>
          </c:cat>
          <c:val>
            <c:numRef>
              <c:f>Лист1!$D$2:$D$4</c:f>
              <c:numCache>
                <c:formatCode>0%</c:formatCode>
                <c:ptCount val="3"/>
                <c:pt idx="0">
                  <c:v>0.25</c:v>
                </c:pt>
                <c:pt idx="1">
                  <c:v>0.1</c:v>
                </c:pt>
                <c:pt idx="2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1202312"/>
        <c:axId val="231199568"/>
      </c:barChart>
      <c:catAx>
        <c:axId val="2312023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txPr>
          <a:bodyPr/>
          <a:lstStyle/>
          <a:p>
            <a:pPr>
              <a:defRPr sz="1400"/>
            </a:pPr>
            <a:endParaRPr lang="ru-RU"/>
          </a:p>
        </c:txPr>
        <c:crossAx val="231199568"/>
        <c:crosses val="autoZero"/>
        <c:auto val="1"/>
        <c:lblAlgn val="ctr"/>
        <c:lblOffset val="100"/>
        <c:noMultiLvlLbl val="0"/>
      </c:catAx>
      <c:valAx>
        <c:axId val="231199568"/>
        <c:scaling>
          <c:orientation val="minMax"/>
          <c:max val="0.30000000000000016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2312023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1562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88950" y="622300"/>
            <a:ext cx="5824538" cy="43703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50481" y="5333986"/>
            <a:ext cx="5792746" cy="1272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066399" y="9540059"/>
            <a:ext cx="539268" cy="190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pPr>
              <a:defRPr/>
            </a:pPr>
            <a:fld id="{3C3A632B-FBDE-46D4-BF6F-6D14421E634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605620" y="110786"/>
            <a:ext cx="65" cy="123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800"/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302559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895255" rtl="0" eaLnBrk="0" fontAlgn="base" hangingPunct="0">
      <a:spcBef>
        <a:spcPct val="0"/>
      </a:spcBef>
      <a:spcAft>
        <a:spcPct val="0"/>
      </a:spcAft>
      <a:buClr>
        <a:schemeClr val="tx2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117463" indent="-115876" algn="l" defTabSz="895255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300006" indent="-180956" algn="l" defTabSz="895255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426993" indent="-125400" algn="l" defTabSz="895255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542867" indent="-114288" algn="l" defTabSz="895255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5758" algn="l" defTabSz="9143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09" algn="l" defTabSz="9143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61" algn="l" defTabSz="9143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12" algn="l" defTabSz="9143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>
          <a:xfrm>
            <a:off x="550481" y="5333986"/>
            <a:ext cx="5792746" cy="24590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072651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546886" y="5335696"/>
            <a:ext cx="5754912" cy="24590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925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550480" y="5333993"/>
            <a:ext cx="5792747" cy="24582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811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90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tags" Target="../tags/tag5.xml"/><Relationship Id="rId7" Type="http://schemas.openxmlformats.org/officeDocument/2006/relationships/image" Target="../media/image12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jpe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5.jpe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8.xml"/><Relationship Id="rId7" Type="http://schemas.openxmlformats.org/officeDocument/2006/relationships/image" Target="../media/image11.png"/><Relationship Id="rId2" Type="http://schemas.openxmlformats.org/officeDocument/2006/relationships/tags" Target="../tags/tag1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0.jpe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5.jpeg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7" Type="http://schemas.openxmlformats.org/officeDocument/2006/relationships/image" Target="../media/image11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0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7" Type="http://schemas.openxmlformats.org/officeDocument/2006/relationships/image" Target="../media/image11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0.jpe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7" Type="http://schemas.openxmlformats.org/officeDocument/2006/relationships/image" Target="../media/image11.png"/><Relationship Id="rId2" Type="http://schemas.openxmlformats.org/officeDocument/2006/relationships/tags" Target="../tags/tag18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0.jpeg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5.jpeg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5.jpeg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7" Type="http://schemas.openxmlformats.org/officeDocument/2006/relationships/image" Target="../media/image11.png"/><Relationship Id="rId2" Type="http://schemas.openxmlformats.org/officeDocument/2006/relationships/tags" Target="../tags/tag2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0.jpeg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5.jpeg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5.jpeg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40013" y="342900"/>
            <a:ext cx="99386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900" b="1" dirty="0" smtClean="0"/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442325" y="36513"/>
            <a:ext cx="295275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ru-RU" sz="800" dirty="0" smtClean="0"/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40014" y="498475"/>
            <a:ext cx="285334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dirty="0" smtClean="0"/>
              <a:t>Last Modified 25.04.2014 19:06 Russian Standard Time</a:t>
            </a:r>
            <a:endParaRPr lang="ru-RU" sz="900" dirty="0" smtClean="0"/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40014" y="655639"/>
            <a:ext cx="253274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dirty="0" smtClean="0"/>
              <a:t>Printed 24.04.2014 20:59 Russian Standard Time</a:t>
            </a:r>
            <a:endParaRPr lang="ru-RU" sz="900" dirty="0" smtClean="0"/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1" y="1"/>
            <a:ext cx="8958263" cy="6723063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/>
                <a:t>Тип документа</a:t>
              </a: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/>
                <a:t>Дата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635"/>
              <a:ext cx="322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4778" eaLnBrk="0" hangingPunct="0"/>
              <a:r>
                <a:rPr lang="ru-RU" sz="800" dirty="0" smtClean="0"/>
                <a:t>КОНФИДЕНЦИАЛЬНАЯ ИНФОРМАЦИЯ, СОБСТВЕННОСТЬ McKINSEY &amp; COMPANY</a:t>
              </a:r>
            </a:p>
            <a:p>
              <a:pPr defTabSz="804778" eaLnBrk="0" hangingPunct="0"/>
              <a:r>
                <a:rPr lang="ru-RU" sz="800" dirty="0" smtClean="0"/>
                <a:t>Любое использование этого документа без специального разрешения McKinsey &amp; Company строго запрещено</a:t>
              </a:r>
              <a:endParaRPr lang="ru-RU" sz="800" dirty="0"/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</p:grp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914" y="6443664"/>
            <a:ext cx="1636712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40013" y="3110132"/>
            <a:ext cx="4935537" cy="497721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en-US" noProof="0" dirty="0" smtClean="0"/>
              <a:t>Click to edit Master title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40013" y="3867150"/>
            <a:ext cx="4935537" cy="215444"/>
          </a:xfrm>
        </p:spPr>
        <p:txBody>
          <a:bodyPr>
            <a:spAutoFit/>
          </a:bodyPr>
          <a:lstStyle>
            <a:lvl1pPr>
              <a:defRPr sz="14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ru-RU" noProof="0" smtClean="0"/>
          </a:p>
        </p:txBody>
      </p:sp>
      <p:pic>
        <p:nvPicPr>
          <p:cNvPr id="19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90501"/>
            <a:ext cx="8945563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4525963"/>
            <a:ext cx="5734050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319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5598518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8975" y="1103141"/>
            <a:ext cx="4052872" cy="5045773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61222" y="1103141"/>
            <a:ext cx="4054428" cy="5045773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2A6589D-08FE-468E-B7E7-F68E00B265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356123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72" y="269171"/>
            <a:ext cx="8065294" cy="1120246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8085" y="1504553"/>
            <a:ext cx="3959525" cy="6270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6820" indent="0">
              <a:buNone/>
              <a:defRPr sz="2000" b="1"/>
            </a:lvl2pPr>
            <a:lvl3pPr marL="893646" indent="0">
              <a:buNone/>
              <a:defRPr sz="1800" b="1"/>
            </a:lvl3pPr>
            <a:lvl4pPr marL="1340469" indent="0">
              <a:buNone/>
              <a:defRPr sz="1600" b="1"/>
            </a:lvl4pPr>
            <a:lvl5pPr marL="1787291" indent="0">
              <a:buNone/>
              <a:defRPr sz="1600" b="1"/>
            </a:lvl5pPr>
            <a:lvl6pPr marL="2234114" indent="0">
              <a:buNone/>
              <a:defRPr sz="1600" b="1"/>
            </a:lvl6pPr>
            <a:lvl7pPr marL="2680938" indent="0">
              <a:buNone/>
              <a:defRPr sz="1600" b="1"/>
            </a:lvl7pPr>
            <a:lvl8pPr marL="3127760" indent="0">
              <a:buNone/>
              <a:defRPr sz="1600" b="1"/>
            </a:lvl8pPr>
            <a:lvl9pPr marL="357458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8085" y="2131579"/>
            <a:ext cx="3959525" cy="38726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52290" y="1504553"/>
            <a:ext cx="3961080" cy="6270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6820" indent="0">
              <a:buNone/>
              <a:defRPr sz="2000" b="1"/>
            </a:lvl2pPr>
            <a:lvl3pPr marL="893646" indent="0">
              <a:buNone/>
              <a:defRPr sz="1800" b="1"/>
            </a:lvl3pPr>
            <a:lvl4pPr marL="1340469" indent="0">
              <a:buNone/>
              <a:defRPr sz="1600" b="1"/>
            </a:lvl4pPr>
            <a:lvl5pPr marL="1787291" indent="0">
              <a:buNone/>
              <a:defRPr sz="1600" b="1"/>
            </a:lvl5pPr>
            <a:lvl6pPr marL="2234114" indent="0">
              <a:buNone/>
              <a:defRPr sz="1600" b="1"/>
            </a:lvl6pPr>
            <a:lvl7pPr marL="2680938" indent="0">
              <a:buNone/>
              <a:defRPr sz="1600" b="1"/>
            </a:lvl7pPr>
            <a:lvl8pPr marL="3127760" indent="0">
              <a:buNone/>
              <a:defRPr sz="1600" b="1"/>
            </a:lvl8pPr>
            <a:lvl9pPr marL="357458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52290" y="2131579"/>
            <a:ext cx="3961080" cy="38726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96F6C5E-2A5D-4190-9903-AB869BB112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740373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CD8F911-8D8E-47F4-8E22-D0FE698C2F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050013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99A2BA9-ACC3-421D-95D9-C662713CA0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605643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99" y="267614"/>
            <a:ext cx="2948251" cy="11389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3674" y="267664"/>
            <a:ext cx="5009693" cy="573659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8099" y="1406534"/>
            <a:ext cx="2948251" cy="4597676"/>
          </a:xfrm>
        </p:spPr>
        <p:txBody>
          <a:bodyPr/>
          <a:lstStyle>
            <a:lvl1pPr marL="0" indent="0">
              <a:buNone/>
              <a:defRPr sz="1400"/>
            </a:lvl1pPr>
            <a:lvl2pPr marL="446820" indent="0">
              <a:buNone/>
              <a:defRPr sz="1200"/>
            </a:lvl2pPr>
            <a:lvl3pPr marL="893646" indent="0">
              <a:buNone/>
              <a:defRPr sz="1000"/>
            </a:lvl3pPr>
            <a:lvl4pPr marL="1340469" indent="0">
              <a:buNone/>
              <a:defRPr sz="900"/>
            </a:lvl4pPr>
            <a:lvl5pPr marL="1787291" indent="0">
              <a:buNone/>
              <a:defRPr sz="900"/>
            </a:lvl5pPr>
            <a:lvl6pPr marL="2234114" indent="0">
              <a:buNone/>
              <a:defRPr sz="900"/>
            </a:lvl6pPr>
            <a:lvl7pPr marL="2680938" indent="0">
              <a:buNone/>
              <a:defRPr sz="900"/>
            </a:lvl7pPr>
            <a:lvl8pPr marL="3127760" indent="0">
              <a:buNone/>
              <a:defRPr sz="900"/>
            </a:lvl8pPr>
            <a:lvl9pPr marL="357458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2435B2F-8A63-4FAA-A33E-3C59626771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664229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6504" y="4705032"/>
            <a:ext cx="5376863" cy="55545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56504" y="600576"/>
            <a:ext cx="5376863" cy="4032885"/>
          </a:xfrm>
        </p:spPr>
        <p:txBody>
          <a:bodyPr/>
          <a:lstStyle>
            <a:lvl1pPr marL="0" indent="0">
              <a:buNone/>
              <a:defRPr sz="3100"/>
            </a:lvl1pPr>
            <a:lvl2pPr marL="446820" indent="0">
              <a:buNone/>
              <a:defRPr sz="2700"/>
            </a:lvl2pPr>
            <a:lvl3pPr marL="893646" indent="0">
              <a:buNone/>
              <a:defRPr sz="2400"/>
            </a:lvl3pPr>
            <a:lvl4pPr marL="1340469" indent="0">
              <a:buNone/>
              <a:defRPr sz="2000"/>
            </a:lvl4pPr>
            <a:lvl5pPr marL="1787291" indent="0">
              <a:buNone/>
              <a:defRPr sz="2000"/>
            </a:lvl5pPr>
            <a:lvl6pPr marL="2234114" indent="0">
              <a:buNone/>
              <a:defRPr sz="2000"/>
            </a:lvl6pPr>
            <a:lvl7pPr marL="2680938" indent="0">
              <a:buNone/>
              <a:defRPr sz="2000"/>
            </a:lvl7pPr>
            <a:lvl8pPr marL="3127760" indent="0">
              <a:buNone/>
              <a:defRPr sz="2000"/>
            </a:lvl8pPr>
            <a:lvl9pPr marL="3574583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56504" y="5260488"/>
            <a:ext cx="5376863" cy="788839"/>
          </a:xfrm>
        </p:spPr>
        <p:txBody>
          <a:bodyPr/>
          <a:lstStyle>
            <a:lvl1pPr marL="0" indent="0">
              <a:buNone/>
              <a:defRPr sz="1400"/>
            </a:lvl1pPr>
            <a:lvl2pPr marL="446820" indent="0">
              <a:buNone/>
              <a:defRPr sz="1200"/>
            </a:lvl2pPr>
            <a:lvl3pPr marL="893646" indent="0">
              <a:buNone/>
              <a:defRPr sz="1000"/>
            </a:lvl3pPr>
            <a:lvl4pPr marL="1340469" indent="0">
              <a:buNone/>
              <a:defRPr sz="900"/>
            </a:lvl4pPr>
            <a:lvl5pPr marL="1787291" indent="0">
              <a:buNone/>
              <a:defRPr sz="900"/>
            </a:lvl5pPr>
            <a:lvl6pPr marL="2234114" indent="0">
              <a:buNone/>
              <a:defRPr sz="900"/>
            </a:lvl6pPr>
            <a:lvl7pPr marL="2680938" indent="0">
              <a:buNone/>
              <a:defRPr sz="900"/>
            </a:lvl7pPr>
            <a:lvl8pPr marL="3127760" indent="0">
              <a:buNone/>
              <a:defRPr sz="900"/>
            </a:lvl8pPr>
            <a:lvl9pPr marL="357458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753DDC2-362C-4DA6-9E34-A9C398E662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334822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E7A0B9C-2200-468C-B624-86E059E48F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778213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52629" y="22"/>
            <a:ext cx="2062998" cy="614890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8994" y="22"/>
            <a:ext cx="6044303" cy="61489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DE85560-8077-4E2F-9A40-E8D472274A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757407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063" y="201613"/>
            <a:ext cx="7996237" cy="288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122239" y="1273176"/>
            <a:ext cx="8618537" cy="12223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374C7-F5B6-4A5E-B3FE-282D48B34F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570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74" y="267614"/>
            <a:ext cx="2948251" cy="11389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3674" y="267618"/>
            <a:ext cx="5009693" cy="573659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8074" y="1406533"/>
            <a:ext cx="2948251" cy="4597676"/>
          </a:xfrm>
        </p:spPr>
        <p:txBody>
          <a:bodyPr/>
          <a:lstStyle>
            <a:lvl1pPr marL="0" indent="0">
              <a:buNone/>
              <a:defRPr sz="1400"/>
            </a:lvl1pPr>
            <a:lvl2pPr marL="448009" indent="0">
              <a:buNone/>
              <a:defRPr sz="1200"/>
            </a:lvl2pPr>
            <a:lvl3pPr marL="896017" indent="0">
              <a:buNone/>
              <a:defRPr sz="1000"/>
            </a:lvl3pPr>
            <a:lvl4pPr marL="1344026" indent="0">
              <a:buNone/>
              <a:defRPr sz="900"/>
            </a:lvl4pPr>
            <a:lvl5pPr marL="1792034" indent="0">
              <a:buNone/>
              <a:defRPr sz="900"/>
            </a:lvl5pPr>
            <a:lvl6pPr marL="2240043" indent="0">
              <a:buNone/>
              <a:defRPr sz="900"/>
            </a:lvl6pPr>
            <a:lvl7pPr marL="2688051" indent="0">
              <a:buNone/>
              <a:defRPr sz="900"/>
            </a:lvl7pPr>
            <a:lvl8pPr marL="3136060" indent="0">
              <a:buNone/>
              <a:defRPr sz="900"/>
            </a:lvl8pPr>
            <a:lvl9pPr marL="35840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165868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6504" y="4705032"/>
            <a:ext cx="5376863" cy="55545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56504" y="600576"/>
            <a:ext cx="5376863" cy="4032885"/>
          </a:xfrm>
        </p:spPr>
        <p:txBody>
          <a:bodyPr/>
          <a:lstStyle>
            <a:lvl1pPr marL="0" indent="0">
              <a:buNone/>
              <a:defRPr sz="3100"/>
            </a:lvl1pPr>
            <a:lvl2pPr marL="448009" indent="0">
              <a:buNone/>
              <a:defRPr sz="2700"/>
            </a:lvl2pPr>
            <a:lvl3pPr marL="896017" indent="0">
              <a:buNone/>
              <a:defRPr sz="2400"/>
            </a:lvl3pPr>
            <a:lvl4pPr marL="1344026" indent="0">
              <a:buNone/>
              <a:defRPr sz="2000"/>
            </a:lvl4pPr>
            <a:lvl5pPr marL="1792034" indent="0">
              <a:buNone/>
              <a:defRPr sz="2000"/>
            </a:lvl5pPr>
            <a:lvl6pPr marL="2240043" indent="0">
              <a:buNone/>
              <a:defRPr sz="2000"/>
            </a:lvl6pPr>
            <a:lvl7pPr marL="2688051" indent="0">
              <a:buNone/>
              <a:defRPr sz="2000"/>
            </a:lvl7pPr>
            <a:lvl8pPr marL="3136060" indent="0">
              <a:buNone/>
              <a:defRPr sz="2000"/>
            </a:lvl8pPr>
            <a:lvl9pPr marL="3584068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56504" y="5260488"/>
            <a:ext cx="5376863" cy="788839"/>
          </a:xfrm>
        </p:spPr>
        <p:txBody>
          <a:bodyPr/>
          <a:lstStyle>
            <a:lvl1pPr marL="0" indent="0">
              <a:buNone/>
              <a:defRPr sz="1400"/>
            </a:lvl1pPr>
            <a:lvl2pPr marL="448009" indent="0">
              <a:buNone/>
              <a:defRPr sz="1200"/>
            </a:lvl2pPr>
            <a:lvl3pPr marL="896017" indent="0">
              <a:buNone/>
              <a:defRPr sz="1000"/>
            </a:lvl3pPr>
            <a:lvl4pPr marL="1344026" indent="0">
              <a:buNone/>
              <a:defRPr sz="900"/>
            </a:lvl4pPr>
            <a:lvl5pPr marL="1792034" indent="0">
              <a:buNone/>
              <a:defRPr sz="900"/>
            </a:lvl5pPr>
            <a:lvl6pPr marL="2240043" indent="0">
              <a:buNone/>
              <a:defRPr sz="900"/>
            </a:lvl6pPr>
            <a:lvl7pPr marL="2688051" indent="0">
              <a:buNone/>
              <a:defRPr sz="900"/>
            </a:lvl7pPr>
            <a:lvl8pPr marL="3136060" indent="0">
              <a:buNone/>
              <a:defRPr sz="900"/>
            </a:lvl8pPr>
            <a:lvl9pPr marL="35840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430050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2046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52629" y="1"/>
            <a:ext cx="2062998" cy="614890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8969" y="1"/>
            <a:ext cx="6044303" cy="61489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59610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8963" y="1"/>
            <a:ext cx="8256658" cy="614890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21120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Rectangle 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3" y="0"/>
          <a:ext cx="155102" cy="155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9263" name="think-cell Slide" r:id="rId6" imgW="0" imgH="0" progId="TCLayout.ActiveDocument.1">
                  <p:embed/>
                </p:oleObj>
              </mc:Choice>
              <mc:Fallback>
                <p:oleObj name="think-cell Slide" r:id="rId6" imgW="0" imgH="0" progId="TCLayout.ActiveDocument.1">
                  <p:embed/>
                  <p:pic>
                    <p:nvPicPr>
                      <p:cNvPr id="0" name="AutoShape 344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" y="0"/>
                        <a:ext cx="155102" cy="1555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5"/>
          <p:cNvPicPr>
            <a:picLocks noChangeAspect="1" noChangeArrowheads="1"/>
          </p:cNvPicPr>
          <p:nvPr userDrawn="1"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496" y="186710"/>
            <a:ext cx="8949949" cy="1807952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</p:pic>
      <p:pic>
        <p:nvPicPr>
          <p:cNvPr id="4" name="Picture 6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87074" y="4583705"/>
            <a:ext cx="5187294" cy="2151806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</p:pic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26309" y="1479661"/>
            <a:ext cx="8108858" cy="4521437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291" y="160258"/>
            <a:ext cx="8108857" cy="815290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ru-RU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26313" y="1479661"/>
            <a:ext cx="8108858" cy="4521437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86" y="287843"/>
            <a:ext cx="1641375" cy="145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0541" y="2137804"/>
            <a:ext cx="8115080" cy="1011333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0542" y="3219153"/>
            <a:ext cx="3668589" cy="636361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1950362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26604" y="295926"/>
            <a:ext cx="7856812" cy="29238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8545514" y="6435725"/>
            <a:ext cx="208756" cy="1524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lvl="0"/>
            <a:fld id="{42C328C1-A84F-4A39-A664-DBA00541A8C6}" type="slidenum">
              <a:rPr lang="en-US" smtClean="0"/>
              <a:pPr lv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185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52235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892" y="4319170"/>
            <a:ext cx="7617222" cy="1334960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892" y="2848848"/>
            <a:ext cx="7617222" cy="1470322"/>
          </a:xfrm>
        </p:spPr>
        <p:txBody>
          <a:bodyPr anchor="b"/>
          <a:lstStyle>
            <a:lvl1pPr marL="0" indent="0">
              <a:buNone/>
              <a:defRPr sz="2000"/>
            </a:lvl1pPr>
            <a:lvl2pPr marL="448009" indent="0">
              <a:buNone/>
              <a:defRPr sz="1800"/>
            </a:lvl2pPr>
            <a:lvl3pPr marL="896017" indent="0">
              <a:buNone/>
              <a:defRPr sz="1600"/>
            </a:lvl3pPr>
            <a:lvl4pPr marL="1344026" indent="0">
              <a:buNone/>
              <a:defRPr sz="1400"/>
            </a:lvl4pPr>
            <a:lvl5pPr marL="1792034" indent="0">
              <a:buNone/>
              <a:defRPr sz="1400"/>
            </a:lvl5pPr>
            <a:lvl6pPr marL="2240043" indent="0">
              <a:buNone/>
              <a:defRPr sz="1400"/>
            </a:lvl6pPr>
            <a:lvl7pPr marL="2688051" indent="0">
              <a:buNone/>
              <a:defRPr sz="1400"/>
            </a:lvl7pPr>
            <a:lvl8pPr marL="3136060" indent="0">
              <a:buNone/>
              <a:defRPr sz="1400"/>
            </a:lvl8pPr>
            <a:lvl9pPr marL="3584068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399118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8965" y="1103133"/>
            <a:ext cx="4052872" cy="5045773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61193" y="1103133"/>
            <a:ext cx="4054428" cy="5045773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15491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72" y="269171"/>
            <a:ext cx="8065294" cy="1120246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8073" y="1504553"/>
            <a:ext cx="3959525" cy="6270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8009" indent="0">
              <a:buNone/>
              <a:defRPr sz="2000" b="1"/>
            </a:lvl2pPr>
            <a:lvl3pPr marL="896017" indent="0">
              <a:buNone/>
              <a:defRPr sz="1800" b="1"/>
            </a:lvl3pPr>
            <a:lvl4pPr marL="1344026" indent="0">
              <a:buNone/>
              <a:defRPr sz="1600" b="1"/>
            </a:lvl4pPr>
            <a:lvl5pPr marL="1792034" indent="0">
              <a:buNone/>
              <a:defRPr sz="1600" b="1"/>
            </a:lvl5pPr>
            <a:lvl6pPr marL="2240043" indent="0">
              <a:buNone/>
              <a:defRPr sz="1600" b="1"/>
            </a:lvl6pPr>
            <a:lvl7pPr marL="2688051" indent="0">
              <a:buNone/>
              <a:defRPr sz="1600" b="1"/>
            </a:lvl7pPr>
            <a:lvl8pPr marL="3136060" indent="0">
              <a:buNone/>
              <a:defRPr sz="1600" b="1"/>
            </a:lvl8pPr>
            <a:lvl9pPr marL="35840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8073" y="2131579"/>
            <a:ext cx="3959525" cy="38726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52288" y="1504553"/>
            <a:ext cx="3961080" cy="6270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8009" indent="0">
              <a:buNone/>
              <a:defRPr sz="2000" b="1"/>
            </a:lvl2pPr>
            <a:lvl3pPr marL="896017" indent="0">
              <a:buNone/>
              <a:defRPr sz="1800" b="1"/>
            </a:lvl3pPr>
            <a:lvl4pPr marL="1344026" indent="0">
              <a:buNone/>
              <a:defRPr sz="1600" b="1"/>
            </a:lvl4pPr>
            <a:lvl5pPr marL="1792034" indent="0">
              <a:buNone/>
              <a:defRPr sz="1600" b="1"/>
            </a:lvl5pPr>
            <a:lvl6pPr marL="2240043" indent="0">
              <a:buNone/>
              <a:defRPr sz="1600" b="1"/>
            </a:lvl6pPr>
            <a:lvl7pPr marL="2688051" indent="0">
              <a:buNone/>
              <a:defRPr sz="1600" b="1"/>
            </a:lvl7pPr>
            <a:lvl8pPr marL="3136060" indent="0">
              <a:buNone/>
              <a:defRPr sz="1600" b="1"/>
            </a:lvl8pPr>
            <a:lvl9pPr marL="35840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52288" y="2131579"/>
            <a:ext cx="3961080" cy="38726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19518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12368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208850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74" y="267614"/>
            <a:ext cx="2948251" cy="11389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3673" y="267616"/>
            <a:ext cx="5009693" cy="573659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8074" y="1406531"/>
            <a:ext cx="2948251" cy="4597676"/>
          </a:xfrm>
        </p:spPr>
        <p:txBody>
          <a:bodyPr/>
          <a:lstStyle>
            <a:lvl1pPr marL="0" indent="0">
              <a:buNone/>
              <a:defRPr sz="1400"/>
            </a:lvl1pPr>
            <a:lvl2pPr marL="448009" indent="0">
              <a:buNone/>
              <a:defRPr sz="1200"/>
            </a:lvl2pPr>
            <a:lvl3pPr marL="896017" indent="0">
              <a:buNone/>
              <a:defRPr sz="1000"/>
            </a:lvl3pPr>
            <a:lvl4pPr marL="1344026" indent="0">
              <a:buNone/>
              <a:defRPr sz="900"/>
            </a:lvl4pPr>
            <a:lvl5pPr marL="1792034" indent="0">
              <a:buNone/>
              <a:defRPr sz="900"/>
            </a:lvl5pPr>
            <a:lvl6pPr marL="2240043" indent="0">
              <a:buNone/>
              <a:defRPr sz="900"/>
            </a:lvl6pPr>
            <a:lvl7pPr marL="2688051" indent="0">
              <a:buNone/>
              <a:defRPr sz="900"/>
            </a:lvl7pPr>
            <a:lvl8pPr marL="3136060" indent="0">
              <a:buNone/>
              <a:defRPr sz="900"/>
            </a:lvl8pPr>
            <a:lvl9pPr marL="35840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3644130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6504" y="4705032"/>
            <a:ext cx="5376863" cy="55545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56504" y="600576"/>
            <a:ext cx="5376863" cy="4032885"/>
          </a:xfrm>
        </p:spPr>
        <p:txBody>
          <a:bodyPr/>
          <a:lstStyle>
            <a:lvl1pPr marL="0" indent="0">
              <a:buNone/>
              <a:defRPr sz="3100"/>
            </a:lvl1pPr>
            <a:lvl2pPr marL="448009" indent="0">
              <a:buNone/>
              <a:defRPr sz="2700"/>
            </a:lvl2pPr>
            <a:lvl3pPr marL="896017" indent="0">
              <a:buNone/>
              <a:defRPr sz="2400"/>
            </a:lvl3pPr>
            <a:lvl4pPr marL="1344026" indent="0">
              <a:buNone/>
              <a:defRPr sz="2000"/>
            </a:lvl4pPr>
            <a:lvl5pPr marL="1792034" indent="0">
              <a:buNone/>
              <a:defRPr sz="2000"/>
            </a:lvl5pPr>
            <a:lvl6pPr marL="2240043" indent="0">
              <a:buNone/>
              <a:defRPr sz="2000"/>
            </a:lvl6pPr>
            <a:lvl7pPr marL="2688051" indent="0">
              <a:buNone/>
              <a:defRPr sz="2000"/>
            </a:lvl7pPr>
            <a:lvl8pPr marL="3136060" indent="0">
              <a:buNone/>
              <a:defRPr sz="2000"/>
            </a:lvl8pPr>
            <a:lvl9pPr marL="3584068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56504" y="5260488"/>
            <a:ext cx="5376863" cy="788839"/>
          </a:xfrm>
        </p:spPr>
        <p:txBody>
          <a:bodyPr/>
          <a:lstStyle>
            <a:lvl1pPr marL="0" indent="0">
              <a:buNone/>
              <a:defRPr sz="1400"/>
            </a:lvl1pPr>
            <a:lvl2pPr marL="448009" indent="0">
              <a:buNone/>
              <a:defRPr sz="1200"/>
            </a:lvl2pPr>
            <a:lvl3pPr marL="896017" indent="0">
              <a:buNone/>
              <a:defRPr sz="1000"/>
            </a:lvl3pPr>
            <a:lvl4pPr marL="1344026" indent="0">
              <a:buNone/>
              <a:defRPr sz="900"/>
            </a:lvl4pPr>
            <a:lvl5pPr marL="1792034" indent="0">
              <a:buNone/>
              <a:defRPr sz="900"/>
            </a:lvl5pPr>
            <a:lvl6pPr marL="2240043" indent="0">
              <a:buNone/>
              <a:defRPr sz="900"/>
            </a:lvl6pPr>
            <a:lvl7pPr marL="2688051" indent="0">
              <a:buNone/>
              <a:defRPr sz="900"/>
            </a:lvl7pPr>
            <a:lvl8pPr marL="3136060" indent="0">
              <a:buNone/>
              <a:defRPr sz="900"/>
            </a:lvl8pPr>
            <a:lvl9pPr marL="35840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59740738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252866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52623" y="1"/>
            <a:ext cx="2062998" cy="614890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8964" y="1"/>
            <a:ext cx="6044303" cy="61489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93904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8545514" y="6435725"/>
            <a:ext cx="208756" cy="1524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lvl="0"/>
            <a:fld id="{42C328C1-A84F-4A39-A664-DBA00541A8C6}" type="slidenum">
              <a:rPr lang="en-US" smtClean="0"/>
              <a:pPr lv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7516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85" y="287842"/>
            <a:ext cx="1641375" cy="145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0542" y="2137805"/>
            <a:ext cx="8115080" cy="1011333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0542" y="3219153"/>
            <a:ext cx="3668589" cy="636361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77453057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C1DDD-4BC4-44B5-B0B7-A4EAE3D62C0F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26296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892" y="4319172"/>
            <a:ext cx="7617222" cy="1334960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892" y="2848848"/>
            <a:ext cx="7617222" cy="1470322"/>
          </a:xfrm>
        </p:spPr>
        <p:txBody>
          <a:bodyPr anchor="b"/>
          <a:lstStyle>
            <a:lvl1pPr marL="0" indent="0">
              <a:buNone/>
              <a:defRPr sz="2000"/>
            </a:lvl1pPr>
            <a:lvl2pPr marL="448056" indent="0">
              <a:buNone/>
              <a:defRPr sz="1800"/>
            </a:lvl2pPr>
            <a:lvl3pPr marL="896112" indent="0">
              <a:buNone/>
              <a:defRPr sz="1600"/>
            </a:lvl3pPr>
            <a:lvl4pPr marL="1344168" indent="0">
              <a:buNone/>
              <a:defRPr sz="1400"/>
            </a:lvl4pPr>
            <a:lvl5pPr marL="1792224" indent="0">
              <a:buNone/>
              <a:defRPr sz="1400"/>
            </a:lvl5pPr>
            <a:lvl6pPr marL="2240280" indent="0">
              <a:buNone/>
              <a:defRPr sz="1400"/>
            </a:lvl6pPr>
            <a:lvl7pPr marL="2688336" indent="0">
              <a:buNone/>
              <a:defRPr sz="1400"/>
            </a:lvl7pPr>
            <a:lvl8pPr marL="3136392" indent="0">
              <a:buNone/>
              <a:defRPr sz="1400"/>
            </a:lvl8pPr>
            <a:lvl9pPr marL="3584448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0BA6E-F56B-4C70-AE27-3CF7A9EC806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504412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8965" y="1103132"/>
            <a:ext cx="4052872" cy="5045773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61194" y="1103132"/>
            <a:ext cx="4054428" cy="5045773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F1ED8-E3CD-440D-90A7-2A6BD2736A8D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136642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72" y="269171"/>
            <a:ext cx="8065294" cy="1120246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8072" y="1504553"/>
            <a:ext cx="3959525" cy="6270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8056" indent="0">
              <a:buNone/>
              <a:defRPr sz="2000" b="1"/>
            </a:lvl2pPr>
            <a:lvl3pPr marL="896112" indent="0">
              <a:buNone/>
              <a:defRPr sz="1800" b="1"/>
            </a:lvl3pPr>
            <a:lvl4pPr marL="1344168" indent="0">
              <a:buNone/>
              <a:defRPr sz="1600" b="1"/>
            </a:lvl4pPr>
            <a:lvl5pPr marL="1792224" indent="0">
              <a:buNone/>
              <a:defRPr sz="1600" b="1"/>
            </a:lvl5pPr>
            <a:lvl6pPr marL="2240280" indent="0">
              <a:buNone/>
              <a:defRPr sz="1600" b="1"/>
            </a:lvl6pPr>
            <a:lvl7pPr marL="2688336" indent="0">
              <a:buNone/>
              <a:defRPr sz="1600" b="1"/>
            </a:lvl7pPr>
            <a:lvl8pPr marL="3136392" indent="0">
              <a:buNone/>
              <a:defRPr sz="1600" b="1"/>
            </a:lvl8pPr>
            <a:lvl9pPr marL="358444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8072" y="2131579"/>
            <a:ext cx="3959525" cy="38726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52288" y="1504553"/>
            <a:ext cx="3961080" cy="6270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8056" indent="0">
              <a:buNone/>
              <a:defRPr sz="2000" b="1"/>
            </a:lvl2pPr>
            <a:lvl3pPr marL="896112" indent="0">
              <a:buNone/>
              <a:defRPr sz="1800" b="1"/>
            </a:lvl3pPr>
            <a:lvl4pPr marL="1344168" indent="0">
              <a:buNone/>
              <a:defRPr sz="1600" b="1"/>
            </a:lvl4pPr>
            <a:lvl5pPr marL="1792224" indent="0">
              <a:buNone/>
              <a:defRPr sz="1600" b="1"/>
            </a:lvl5pPr>
            <a:lvl6pPr marL="2240280" indent="0">
              <a:buNone/>
              <a:defRPr sz="1600" b="1"/>
            </a:lvl6pPr>
            <a:lvl7pPr marL="2688336" indent="0">
              <a:buNone/>
              <a:defRPr sz="1600" b="1"/>
            </a:lvl7pPr>
            <a:lvl8pPr marL="3136392" indent="0">
              <a:buNone/>
              <a:defRPr sz="1600" b="1"/>
            </a:lvl8pPr>
            <a:lvl9pPr marL="358444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52288" y="2131579"/>
            <a:ext cx="3961080" cy="38726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29E60-4049-4CC2-81FD-23F1CB68279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932208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32EE2-DA55-4592-A68F-6C55CADB043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548545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7AA48-5A10-4444-B185-D2CF8D320EE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062200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73" y="267614"/>
            <a:ext cx="2948251" cy="11389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3674" y="267617"/>
            <a:ext cx="5009693" cy="573659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8073" y="1406533"/>
            <a:ext cx="2948251" cy="4597676"/>
          </a:xfrm>
        </p:spPr>
        <p:txBody>
          <a:bodyPr/>
          <a:lstStyle>
            <a:lvl1pPr marL="0" indent="0">
              <a:buNone/>
              <a:defRPr sz="1400"/>
            </a:lvl1pPr>
            <a:lvl2pPr marL="448056" indent="0">
              <a:buNone/>
              <a:defRPr sz="1200"/>
            </a:lvl2pPr>
            <a:lvl3pPr marL="896112" indent="0">
              <a:buNone/>
              <a:defRPr sz="1000"/>
            </a:lvl3pPr>
            <a:lvl4pPr marL="1344168" indent="0">
              <a:buNone/>
              <a:defRPr sz="900"/>
            </a:lvl4pPr>
            <a:lvl5pPr marL="1792224" indent="0">
              <a:buNone/>
              <a:defRPr sz="900"/>
            </a:lvl5pPr>
            <a:lvl6pPr marL="2240280" indent="0">
              <a:buNone/>
              <a:defRPr sz="900"/>
            </a:lvl6pPr>
            <a:lvl7pPr marL="2688336" indent="0">
              <a:buNone/>
              <a:defRPr sz="900"/>
            </a:lvl7pPr>
            <a:lvl8pPr marL="3136392" indent="0">
              <a:buNone/>
              <a:defRPr sz="900"/>
            </a:lvl8pPr>
            <a:lvl9pPr marL="358444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1E6AE-EBCE-45DF-90C8-816E3EDFF0C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82228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6504" y="4705032"/>
            <a:ext cx="5376863" cy="55545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56504" y="600576"/>
            <a:ext cx="5376863" cy="4032885"/>
          </a:xfrm>
        </p:spPr>
        <p:txBody>
          <a:bodyPr/>
          <a:lstStyle>
            <a:lvl1pPr marL="0" indent="0">
              <a:buNone/>
              <a:defRPr sz="3100"/>
            </a:lvl1pPr>
            <a:lvl2pPr marL="448056" indent="0">
              <a:buNone/>
              <a:defRPr sz="2700"/>
            </a:lvl2pPr>
            <a:lvl3pPr marL="896112" indent="0">
              <a:buNone/>
              <a:defRPr sz="2400"/>
            </a:lvl3pPr>
            <a:lvl4pPr marL="1344168" indent="0">
              <a:buNone/>
              <a:defRPr sz="2000"/>
            </a:lvl4pPr>
            <a:lvl5pPr marL="1792224" indent="0">
              <a:buNone/>
              <a:defRPr sz="2000"/>
            </a:lvl5pPr>
            <a:lvl6pPr marL="2240280" indent="0">
              <a:buNone/>
              <a:defRPr sz="2000"/>
            </a:lvl6pPr>
            <a:lvl7pPr marL="2688336" indent="0">
              <a:buNone/>
              <a:defRPr sz="2000"/>
            </a:lvl7pPr>
            <a:lvl8pPr marL="3136392" indent="0">
              <a:buNone/>
              <a:defRPr sz="2000"/>
            </a:lvl8pPr>
            <a:lvl9pPr marL="3584448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56504" y="5260488"/>
            <a:ext cx="5376863" cy="788839"/>
          </a:xfrm>
        </p:spPr>
        <p:txBody>
          <a:bodyPr/>
          <a:lstStyle>
            <a:lvl1pPr marL="0" indent="0">
              <a:buNone/>
              <a:defRPr sz="1400"/>
            </a:lvl1pPr>
            <a:lvl2pPr marL="448056" indent="0">
              <a:buNone/>
              <a:defRPr sz="1200"/>
            </a:lvl2pPr>
            <a:lvl3pPr marL="896112" indent="0">
              <a:buNone/>
              <a:defRPr sz="1000"/>
            </a:lvl3pPr>
            <a:lvl4pPr marL="1344168" indent="0">
              <a:buNone/>
              <a:defRPr sz="900"/>
            </a:lvl4pPr>
            <a:lvl5pPr marL="1792224" indent="0">
              <a:buNone/>
              <a:defRPr sz="900"/>
            </a:lvl5pPr>
            <a:lvl6pPr marL="2240280" indent="0">
              <a:buNone/>
              <a:defRPr sz="900"/>
            </a:lvl6pPr>
            <a:lvl7pPr marL="2688336" indent="0">
              <a:buNone/>
              <a:defRPr sz="900"/>
            </a:lvl7pPr>
            <a:lvl8pPr marL="3136392" indent="0">
              <a:buNone/>
              <a:defRPr sz="900"/>
            </a:lvl8pPr>
            <a:lvl9pPr marL="358444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C7714-CE67-443B-9F91-BC34932DEE9D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192917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74252-793D-4D9A-A68D-67C567805FE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53548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401" y="287843"/>
            <a:ext cx="1641375" cy="145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0544" y="2137835"/>
            <a:ext cx="8115080" cy="1011333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0548" y="3219154"/>
            <a:ext cx="3668589" cy="636361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436114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52624" y="0"/>
            <a:ext cx="2062998" cy="614890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8964" y="0"/>
            <a:ext cx="6044303" cy="61489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FBC3A-E1E9-48DF-9E52-C8C925564203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229730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33EE7-0E91-466D-9254-753C14E8B64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813228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40013" y="342900"/>
            <a:ext cx="99386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900" b="1" dirty="0" smtClean="0">
                <a:solidFill>
                  <a:srgbClr val="000000"/>
                </a:solidFill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442325" y="36513"/>
            <a:ext cx="295275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40014" y="498475"/>
            <a:ext cx="285334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dirty="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40014" y="655639"/>
            <a:ext cx="253274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dirty="0" smtClean="0">
                <a:solidFill>
                  <a:srgbClr val="000000"/>
                </a:solidFill>
              </a:rPr>
              <a:t>Printed 24.04.2014 20:59 Russian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1" y="1"/>
            <a:ext cx="8958263" cy="6723063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Тип документа</a:t>
              </a: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Дата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635"/>
              <a:ext cx="322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4778" eaLnBrk="0" hangingPunct="0"/>
              <a:r>
                <a:rPr lang="ru-RU" sz="800" dirty="0" smtClean="0">
                  <a:solidFill>
                    <a:srgbClr val="000000"/>
                  </a:solidFill>
                </a:rPr>
                <a:t>КОНФИДЕНЦИАЛЬНАЯ ИНФОРМАЦИЯ, СОБСТВЕННОСТЬ McKINSEY &amp; COMPANY</a:t>
              </a:r>
            </a:p>
            <a:p>
              <a:pPr defTabSz="804778" eaLnBrk="0" hangingPunct="0"/>
              <a:r>
                <a:rPr lang="ru-RU" sz="800" dirty="0" smtClean="0">
                  <a:solidFill>
                    <a:srgbClr val="000000"/>
                  </a:solidFill>
                </a:rPr>
                <a:t>Любое использование этого документа без специального разрешения McKinsey &amp; Company строго запрещено</a:t>
              </a:r>
              <a:endParaRPr lang="ru-RU" sz="800" dirty="0">
                <a:solidFill>
                  <a:srgbClr val="000000"/>
                </a:solidFill>
              </a:endParaRP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914" y="6443664"/>
            <a:ext cx="1636712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40013" y="3110132"/>
            <a:ext cx="4935537" cy="497721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en-US" noProof="0" dirty="0" smtClean="0"/>
              <a:t>Click to edit Master title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40013" y="3867150"/>
            <a:ext cx="4935537" cy="215444"/>
          </a:xfrm>
        </p:spPr>
        <p:txBody>
          <a:bodyPr>
            <a:spAutoFit/>
          </a:bodyPr>
          <a:lstStyle>
            <a:lvl1pPr>
              <a:defRPr sz="14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ru-RU" noProof="0" smtClean="0"/>
          </a:p>
        </p:txBody>
      </p:sp>
      <p:pic>
        <p:nvPicPr>
          <p:cNvPr id="19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90501"/>
            <a:ext cx="8945563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4525963"/>
            <a:ext cx="5734050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1887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26604" y="295926"/>
            <a:ext cx="7856812" cy="29238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8545514" y="6435725"/>
            <a:ext cx="208756" cy="1524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2344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8545514" y="6435725"/>
            <a:ext cx="208756" cy="1524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3060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85" y="287842"/>
            <a:ext cx="1641375" cy="145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0542" y="2137805"/>
            <a:ext cx="8115080" cy="1011333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0542" y="3219153"/>
            <a:ext cx="3668589" cy="636361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05420993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C1DDD-4BC4-44B5-B0B7-A4EAE3D62C0F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156674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892" y="4319172"/>
            <a:ext cx="7617222" cy="1334960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892" y="2848848"/>
            <a:ext cx="7617222" cy="1470322"/>
          </a:xfrm>
        </p:spPr>
        <p:txBody>
          <a:bodyPr anchor="b"/>
          <a:lstStyle>
            <a:lvl1pPr marL="0" indent="0">
              <a:buNone/>
              <a:defRPr sz="2000"/>
            </a:lvl1pPr>
            <a:lvl2pPr marL="448056" indent="0">
              <a:buNone/>
              <a:defRPr sz="1800"/>
            </a:lvl2pPr>
            <a:lvl3pPr marL="896112" indent="0">
              <a:buNone/>
              <a:defRPr sz="1600"/>
            </a:lvl3pPr>
            <a:lvl4pPr marL="1344168" indent="0">
              <a:buNone/>
              <a:defRPr sz="1400"/>
            </a:lvl4pPr>
            <a:lvl5pPr marL="1792224" indent="0">
              <a:buNone/>
              <a:defRPr sz="1400"/>
            </a:lvl5pPr>
            <a:lvl6pPr marL="2240280" indent="0">
              <a:buNone/>
              <a:defRPr sz="1400"/>
            </a:lvl6pPr>
            <a:lvl7pPr marL="2688336" indent="0">
              <a:buNone/>
              <a:defRPr sz="1400"/>
            </a:lvl7pPr>
            <a:lvl8pPr marL="3136392" indent="0">
              <a:buNone/>
              <a:defRPr sz="1400"/>
            </a:lvl8pPr>
            <a:lvl9pPr marL="3584448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0BA6E-F56B-4C70-AE27-3CF7A9EC806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467194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8965" y="1103132"/>
            <a:ext cx="4052872" cy="5045773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61194" y="1103132"/>
            <a:ext cx="4054428" cy="5045773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F1ED8-E3CD-440D-90A7-2A6BD2736A8D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950564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72" y="269171"/>
            <a:ext cx="8065294" cy="1120246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8072" y="1504553"/>
            <a:ext cx="3959525" cy="6270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8056" indent="0">
              <a:buNone/>
              <a:defRPr sz="2000" b="1"/>
            </a:lvl2pPr>
            <a:lvl3pPr marL="896112" indent="0">
              <a:buNone/>
              <a:defRPr sz="1800" b="1"/>
            </a:lvl3pPr>
            <a:lvl4pPr marL="1344168" indent="0">
              <a:buNone/>
              <a:defRPr sz="1600" b="1"/>
            </a:lvl4pPr>
            <a:lvl5pPr marL="1792224" indent="0">
              <a:buNone/>
              <a:defRPr sz="1600" b="1"/>
            </a:lvl5pPr>
            <a:lvl6pPr marL="2240280" indent="0">
              <a:buNone/>
              <a:defRPr sz="1600" b="1"/>
            </a:lvl6pPr>
            <a:lvl7pPr marL="2688336" indent="0">
              <a:buNone/>
              <a:defRPr sz="1600" b="1"/>
            </a:lvl7pPr>
            <a:lvl8pPr marL="3136392" indent="0">
              <a:buNone/>
              <a:defRPr sz="1600" b="1"/>
            </a:lvl8pPr>
            <a:lvl9pPr marL="358444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8072" y="2131579"/>
            <a:ext cx="3959525" cy="38726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52288" y="1504553"/>
            <a:ext cx="3961080" cy="6270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8056" indent="0">
              <a:buNone/>
              <a:defRPr sz="2000" b="1"/>
            </a:lvl2pPr>
            <a:lvl3pPr marL="896112" indent="0">
              <a:buNone/>
              <a:defRPr sz="1800" b="1"/>
            </a:lvl3pPr>
            <a:lvl4pPr marL="1344168" indent="0">
              <a:buNone/>
              <a:defRPr sz="1600" b="1"/>
            </a:lvl4pPr>
            <a:lvl5pPr marL="1792224" indent="0">
              <a:buNone/>
              <a:defRPr sz="1600" b="1"/>
            </a:lvl5pPr>
            <a:lvl6pPr marL="2240280" indent="0">
              <a:buNone/>
              <a:defRPr sz="1600" b="1"/>
            </a:lvl6pPr>
            <a:lvl7pPr marL="2688336" indent="0">
              <a:buNone/>
              <a:defRPr sz="1600" b="1"/>
            </a:lvl7pPr>
            <a:lvl8pPr marL="3136392" indent="0">
              <a:buNone/>
              <a:defRPr sz="1600" b="1"/>
            </a:lvl8pPr>
            <a:lvl9pPr marL="358444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52288" y="2131579"/>
            <a:ext cx="3961080" cy="38726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29E60-4049-4CC2-81FD-23F1CB68279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79174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359904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32EE2-DA55-4592-A68F-6C55CADB043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809641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7AA48-5A10-4444-B185-D2CF8D320EE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927649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73" y="267614"/>
            <a:ext cx="2948251" cy="11389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3674" y="267617"/>
            <a:ext cx="5009693" cy="573659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8073" y="1406533"/>
            <a:ext cx="2948251" cy="4597676"/>
          </a:xfrm>
        </p:spPr>
        <p:txBody>
          <a:bodyPr/>
          <a:lstStyle>
            <a:lvl1pPr marL="0" indent="0">
              <a:buNone/>
              <a:defRPr sz="1400"/>
            </a:lvl1pPr>
            <a:lvl2pPr marL="448056" indent="0">
              <a:buNone/>
              <a:defRPr sz="1200"/>
            </a:lvl2pPr>
            <a:lvl3pPr marL="896112" indent="0">
              <a:buNone/>
              <a:defRPr sz="1000"/>
            </a:lvl3pPr>
            <a:lvl4pPr marL="1344168" indent="0">
              <a:buNone/>
              <a:defRPr sz="900"/>
            </a:lvl4pPr>
            <a:lvl5pPr marL="1792224" indent="0">
              <a:buNone/>
              <a:defRPr sz="900"/>
            </a:lvl5pPr>
            <a:lvl6pPr marL="2240280" indent="0">
              <a:buNone/>
              <a:defRPr sz="900"/>
            </a:lvl6pPr>
            <a:lvl7pPr marL="2688336" indent="0">
              <a:buNone/>
              <a:defRPr sz="900"/>
            </a:lvl7pPr>
            <a:lvl8pPr marL="3136392" indent="0">
              <a:buNone/>
              <a:defRPr sz="900"/>
            </a:lvl8pPr>
            <a:lvl9pPr marL="358444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1E6AE-EBCE-45DF-90C8-816E3EDFF0C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333303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6504" y="4705032"/>
            <a:ext cx="5376863" cy="55545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56504" y="600576"/>
            <a:ext cx="5376863" cy="4032885"/>
          </a:xfrm>
        </p:spPr>
        <p:txBody>
          <a:bodyPr/>
          <a:lstStyle>
            <a:lvl1pPr marL="0" indent="0">
              <a:buNone/>
              <a:defRPr sz="3100"/>
            </a:lvl1pPr>
            <a:lvl2pPr marL="448056" indent="0">
              <a:buNone/>
              <a:defRPr sz="2700"/>
            </a:lvl2pPr>
            <a:lvl3pPr marL="896112" indent="0">
              <a:buNone/>
              <a:defRPr sz="2400"/>
            </a:lvl3pPr>
            <a:lvl4pPr marL="1344168" indent="0">
              <a:buNone/>
              <a:defRPr sz="2000"/>
            </a:lvl4pPr>
            <a:lvl5pPr marL="1792224" indent="0">
              <a:buNone/>
              <a:defRPr sz="2000"/>
            </a:lvl5pPr>
            <a:lvl6pPr marL="2240280" indent="0">
              <a:buNone/>
              <a:defRPr sz="2000"/>
            </a:lvl6pPr>
            <a:lvl7pPr marL="2688336" indent="0">
              <a:buNone/>
              <a:defRPr sz="2000"/>
            </a:lvl7pPr>
            <a:lvl8pPr marL="3136392" indent="0">
              <a:buNone/>
              <a:defRPr sz="2000"/>
            </a:lvl8pPr>
            <a:lvl9pPr marL="3584448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56504" y="5260488"/>
            <a:ext cx="5376863" cy="788839"/>
          </a:xfrm>
        </p:spPr>
        <p:txBody>
          <a:bodyPr/>
          <a:lstStyle>
            <a:lvl1pPr marL="0" indent="0">
              <a:buNone/>
              <a:defRPr sz="1400"/>
            </a:lvl1pPr>
            <a:lvl2pPr marL="448056" indent="0">
              <a:buNone/>
              <a:defRPr sz="1200"/>
            </a:lvl2pPr>
            <a:lvl3pPr marL="896112" indent="0">
              <a:buNone/>
              <a:defRPr sz="1000"/>
            </a:lvl3pPr>
            <a:lvl4pPr marL="1344168" indent="0">
              <a:buNone/>
              <a:defRPr sz="900"/>
            </a:lvl4pPr>
            <a:lvl5pPr marL="1792224" indent="0">
              <a:buNone/>
              <a:defRPr sz="900"/>
            </a:lvl5pPr>
            <a:lvl6pPr marL="2240280" indent="0">
              <a:buNone/>
              <a:defRPr sz="900"/>
            </a:lvl6pPr>
            <a:lvl7pPr marL="2688336" indent="0">
              <a:buNone/>
              <a:defRPr sz="900"/>
            </a:lvl7pPr>
            <a:lvl8pPr marL="3136392" indent="0">
              <a:buNone/>
              <a:defRPr sz="900"/>
            </a:lvl8pPr>
            <a:lvl9pPr marL="358444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C7714-CE67-443B-9F91-BC34932DEE9D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026906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74252-793D-4D9A-A68D-67C567805FE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333667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52624" y="0"/>
            <a:ext cx="2062998" cy="614890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8964" y="0"/>
            <a:ext cx="6044303" cy="61489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FBC3A-E1E9-48DF-9E52-C8C925564203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351944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33EE7-0E91-466D-9254-753C14E8B64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518506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91"/>
              </a:spcBef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43539" y="6241256"/>
            <a:ext cx="324343" cy="320057"/>
          </a:xfrm>
          <a:prstGeom prst="rect">
            <a:avLst/>
          </a:prstGeom>
        </p:spPr>
        <p:txBody>
          <a:bodyPr lIns="79460" tIns="39733" rIns="79460" bIns="39733"/>
          <a:lstStyle/>
          <a:p>
            <a:fld id="{2D4FD182-389B-4CDC-B0C6-AC9D68BF6FAD}" type="slidenum">
              <a:rPr lang="ru-RU" smtClean="0">
                <a:solidFill>
                  <a:srgbClr val="003274"/>
                </a:solidFill>
              </a:rPr>
              <a:pPr/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304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40012" y="342900"/>
            <a:ext cx="99386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900" b="1" smtClean="0">
                <a:solidFill>
                  <a:srgbClr val="000000"/>
                </a:solidFill>
              </a:rPr>
              <a:t>WORKING DRAFT</a:t>
            </a:r>
            <a:endParaRPr lang="ru-RU" sz="900" b="1" dirty="0" smtClean="0">
              <a:solidFill>
                <a:srgbClr val="000000"/>
              </a:solidFill>
            </a:endParaRP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442331" y="36514"/>
            <a:ext cx="295275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40027" y="498480"/>
            <a:ext cx="285334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40022" y="655647"/>
            <a:ext cx="253274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Printed 24.04.2014 20:59 Russian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grpSp>
        <p:nvGrpSpPr>
          <p:cNvPr id="2" name="McK Title Elements"/>
          <p:cNvGrpSpPr>
            <a:grpSpLocks/>
          </p:cNvGrpSpPr>
          <p:nvPr/>
        </p:nvGrpSpPr>
        <p:grpSpPr bwMode="auto">
          <a:xfrm>
            <a:off x="14" y="13"/>
            <a:ext cx="8958263" cy="6723063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smtClean="0">
                  <a:solidFill>
                    <a:srgbClr val="000000"/>
                  </a:solidFill>
                </a:rPr>
                <a:t>Тип документа</a:t>
              </a:r>
              <a:endParaRPr lang="ru-RU" sz="14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Дата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635"/>
              <a:ext cx="322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3682" eaLnBrk="0" hangingPunct="0"/>
              <a:r>
                <a:rPr lang="ru-RU" sz="800" smtClean="0">
                  <a:solidFill>
                    <a:srgbClr val="000000"/>
                  </a:solidFill>
                </a:rPr>
                <a:t>КОНФИДЕНЦИАЛЬНАЯ ИНФОРМАЦИЯ, СОБСТВЕННОСТЬ McKINSEY &amp; COMPANY</a:t>
              </a:r>
              <a:endParaRPr lang="ru-RU" sz="800" dirty="0" smtClean="0">
                <a:solidFill>
                  <a:srgbClr val="000000"/>
                </a:solidFill>
              </a:endParaRPr>
            </a:p>
            <a:p>
              <a:pPr defTabSz="803682" eaLnBrk="0" hangingPunct="0"/>
              <a:r>
                <a:rPr lang="ru-RU" sz="800" smtClean="0">
                  <a:solidFill>
                    <a:srgbClr val="000000"/>
                  </a:solidFill>
                </a:rPr>
                <a:t>Любое использование этого документа без специального разрешения McKinsey &amp; Company строго запрещено</a:t>
              </a:r>
              <a:endParaRPr lang="ru-RU" sz="800" dirty="0">
                <a:solidFill>
                  <a:srgbClr val="000000"/>
                </a:solidFill>
              </a:endParaRP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921" y="6443677"/>
            <a:ext cx="1636712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40018" y="3110144"/>
            <a:ext cx="4935537" cy="497721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en-US" noProof="0" dirty="0" smtClean="0"/>
              <a:t>Click to edit Master title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40018" y="3867152"/>
            <a:ext cx="4935537" cy="215444"/>
          </a:xfrm>
        </p:spPr>
        <p:txBody>
          <a:bodyPr>
            <a:spAutoFit/>
          </a:bodyPr>
          <a:lstStyle>
            <a:lvl1pPr>
              <a:defRPr sz="14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ru-RU" noProof="0" smtClean="0"/>
          </a:p>
        </p:txBody>
      </p:sp>
      <p:pic>
        <p:nvPicPr>
          <p:cNvPr id="19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6" y="190513"/>
            <a:ext cx="8945563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4525965"/>
            <a:ext cx="5734050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5421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26607" y="295932"/>
            <a:ext cx="7856812" cy="29238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716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892" y="4319203"/>
            <a:ext cx="7617222" cy="1334960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892" y="2848848"/>
            <a:ext cx="7617222" cy="1470322"/>
          </a:xfrm>
        </p:spPr>
        <p:txBody>
          <a:bodyPr anchor="b"/>
          <a:lstStyle>
            <a:lvl1pPr marL="0" indent="0">
              <a:buNone/>
              <a:defRPr sz="2000"/>
            </a:lvl1pPr>
            <a:lvl2pPr marL="448009" indent="0">
              <a:buNone/>
              <a:defRPr sz="1800"/>
            </a:lvl2pPr>
            <a:lvl3pPr marL="896017" indent="0">
              <a:buNone/>
              <a:defRPr sz="1600"/>
            </a:lvl3pPr>
            <a:lvl4pPr marL="1344026" indent="0">
              <a:buNone/>
              <a:defRPr sz="1400"/>
            </a:lvl4pPr>
            <a:lvl5pPr marL="1792034" indent="0">
              <a:buNone/>
              <a:defRPr sz="1400"/>
            </a:lvl5pPr>
            <a:lvl6pPr marL="2240043" indent="0">
              <a:buNone/>
              <a:defRPr sz="1400"/>
            </a:lvl6pPr>
            <a:lvl7pPr marL="2688051" indent="0">
              <a:buNone/>
              <a:defRPr sz="1400"/>
            </a:lvl7pPr>
            <a:lvl8pPr marL="3136060" indent="0">
              <a:buNone/>
              <a:defRPr sz="1400"/>
            </a:lvl8pPr>
            <a:lvl9pPr marL="3584068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6784401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8545522" y="6435725"/>
            <a:ext cx="208756" cy="1524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0492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481203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892" y="4319174"/>
            <a:ext cx="7617222" cy="603299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892" y="4011395"/>
            <a:ext cx="7617222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47398" indent="0">
              <a:buNone/>
              <a:defRPr sz="1800"/>
            </a:lvl2pPr>
            <a:lvl3pPr marL="894796" indent="0">
              <a:buNone/>
              <a:defRPr sz="1600"/>
            </a:lvl3pPr>
            <a:lvl4pPr marL="1342196" indent="0">
              <a:buNone/>
              <a:defRPr sz="1400"/>
            </a:lvl4pPr>
            <a:lvl5pPr marL="1789594" indent="0">
              <a:buNone/>
              <a:defRPr sz="1400"/>
            </a:lvl5pPr>
            <a:lvl6pPr marL="2236991" indent="0">
              <a:buNone/>
              <a:defRPr sz="1400"/>
            </a:lvl6pPr>
            <a:lvl7pPr marL="2684389" indent="0">
              <a:buNone/>
              <a:defRPr sz="1400"/>
            </a:lvl7pPr>
            <a:lvl8pPr marL="3131789" indent="0">
              <a:buNone/>
              <a:defRPr sz="1400"/>
            </a:lvl8pPr>
            <a:lvl9pPr marL="3579186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82187934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- Стратсовет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5954070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335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7401" y="287843"/>
            <a:ext cx="1641375" cy="145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0373" y="2302062"/>
            <a:ext cx="8115080" cy="1227792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580373" y="4450976"/>
            <a:ext cx="3133725" cy="1331259"/>
          </a:xfrm>
          <a:prstGeom prst="rect">
            <a:avLst/>
          </a:prstGeom>
        </p:spPr>
        <p:txBody>
          <a:bodyPr lIns="0" rIns="0" anchor="b"/>
          <a:lstStyle>
            <a:lvl1pPr marL="0" indent="0" algn="l" defTabSz="895350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Tx/>
              <a:buNone/>
              <a:tabLst>
                <a:tab pos="1163638" algn="l"/>
              </a:tabLst>
              <a:defRPr lang="ru-RU" sz="1400" b="1" kern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Докладчик:	И.О. Фамилия</a:t>
            </a:r>
            <a:endParaRPr lang="en-US" dirty="0" smtClean="0"/>
          </a:p>
          <a:p>
            <a:pPr lvl="0"/>
            <a:r>
              <a:rPr lang="en-US" dirty="0" smtClean="0"/>
              <a:t>	</a:t>
            </a:r>
            <a:r>
              <a:rPr lang="ru-RU" dirty="0" smtClean="0"/>
              <a:t>И.О. Фамилия</a:t>
            </a:r>
          </a:p>
        </p:txBody>
      </p:sp>
      <p:sp>
        <p:nvSpPr>
          <p:cNvPr id="11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580373" y="5950318"/>
            <a:ext cx="3133725" cy="354051"/>
          </a:xfrm>
          <a:prstGeom prst="rect">
            <a:avLst/>
          </a:prstGeom>
        </p:spPr>
        <p:txBody>
          <a:bodyPr lIns="0" rIns="0" anchor="ctr"/>
          <a:lstStyle>
            <a:lvl1pPr marL="0" indent="0" algn="l" defTabSz="895350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Tx/>
              <a:buNone/>
              <a:tabLst>
                <a:tab pos="1163638" algn="l"/>
              </a:tabLst>
              <a:defRPr lang="ru-RU" sz="1400" b="1" kern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 err="1" smtClean="0"/>
              <a:t>хх.хх.хххх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2265262" y="1057340"/>
            <a:ext cx="6608763" cy="371883"/>
          </a:xfrm>
          <a:prstGeom prst="rect">
            <a:avLst/>
          </a:prstGeom>
        </p:spPr>
        <p:txBody>
          <a:bodyPr anchor="ctr"/>
          <a:lstStyle>
            <a:lvl1pPr algn="r">
              <a:defRPr lang="ru-RU" sz="1400" b="1" kern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Название встречи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80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26607" y="295939"/>
            <a:ext cx="7856812" cy="29238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9108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52565" y="1951038"/>
            <a:ext cx="4302125" cy="12311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135603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40012" y="342900"/>
            <a:ext cx="99386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900" b="1" smtClean="0">
                <a:solidFill>
                  <a:srgbClr val="000000"/>
                </a:solidFill>
              </a:rPr>
              <a:t>WORKING DRAFT</a:t>
            </a:r>
            <a:endParaRPr lang="ru-RU" sz="900" b="1" dirty="0" smtClean="0">
              <a:solidFill>
                <a:srgbClr val="000000"/>
              </a:solidFill>
            </a:endParaRP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442331" y="36514"/>
            <a:ext cx="295275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40027" y="498480"/>
            <a:ext cx="285334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40022" y="655647"/>
            <a:ext cx="253274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Printed 24.04.2014 20:59 Russian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14" y="13"/>
            <a:ext cx="8958263" cy="6723063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smtClean="0">
                  <a:solidFill>
                    <a:srgbClr val="000000"/>
                  </a:solidFill>
                </a:rPr>
                <a:t>Тип документа</a:t>
              </a:r>
              <a:endParaRPr lang="ru-RU" sz="14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Дата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635"/>
              <a:ext cx="322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3682" eaLnBrk="0" hangingPunct="0"/>
              <a:r>
                <a:rPr lang="ru-RU" sz="800" smtClean="0">
                  <a:solidFill>
                    <a:srgbClr val="000000"/>
                  </a:solidFill>
                </a:rPr>
                <a:t>КОНФИДЕНЦИАЛЬНАЯ ИНФОРМАЦИЯ, СОБСТВЕННОСТЬ McKINSEY &amp; COMPANY</a:t>
              </a:r>
              <a:endParaRPr lang="ru-RU" sz="800" dirty="0" smtClean="0">
                <a:solidFill>
                  <a:srgbClr val="000000"/>
                </a:solidFill>
              </a:endParaRPr>
            </a:p>
            <a:p>
              <a:pPr defTabSz="803682" eaLnBrk="0" hangingPunct="0"/>
              <a:r>
                <a:rPr lang="ru-RU" sz="800" smtClean="0">
                  <a:solidFill>
                    <a:srgbClr val="000000"/>
                  </a:solidFill>
                </a:rPr>
                <a:t>Любое использование этого документа без специального разрешения McKinsey &amp; Company строго запрещено</a:t>
              </a:r>
              <a:endParaRPr lang="ru-RU" sz="800" dirty="0">
                <a:solidFill>
                  <a:srgbClr val="000000"/>
                </a:solidFill>
              </a:endParaRP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921" y="6443677"/>
            <a:ext cx="1636712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40018" y="3110144"/>
            <a:ext cx="4935537" cy="497721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en-US" noProof="0" dirty="0" smtClean="0"/>
              <a:t>Click to edit Master title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40018" y="3867152"/>
            <a:ext cx="4935537" cy="215444"/>
          </a:xfrm>
        </p:spPr>
        <p:txBody>
          <a:bodyPr>
            <a:spAutoFit/>
          </a:bodyPr>
          <a:lstStyle>
            <a:lvl1pPr>
              <a:defRPr sz="14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ru-RU" noProof="0" smtClean="0"/>
          </a:p>
        </p:txBody>
      </p:sp>
      <p:pic>
        <p:nvPicPr>
          <p:cNvPr id="19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6" y="190513"/>
            <a:ext cx="8945563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4525965"/>
            <a:ext cx="5734050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7295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26607" y="295932"/>
            <a:ext cx="7856812" cy="29238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45804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8545522" y="6435725"/>
            <a:ext cx="208756" cy="1524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6699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- Стратсовет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414250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643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7401" y="287843"/>
            <a:ext cx="1641375" cy="145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0373" y="2302062"/>
            <a:ext cx="8115080" cy="1227792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580373" y="4450976"/>
            <a:ext cx="3133725" cy="1331259"/>
          </a:xfrm>
          <a:prstGeom prst="rect">
            <a:avLst/>
          </a:prstGeom>
        </p:spPr>
        <p:txBody>
          <a:bodyPr lIns="0" rIns="0" anchor="b"/>
          <a:lstStyle>
            <a:lvl1pPr marL="0" indent="0" algn="l" defTabSz="895350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Tx/>
              <a:buNone/>
              <a:tabLst>
                <a:tab pos="1163638" algn="l"/>
              </a:tabLst>
              <a:defRPr lang="ru-RU" sz="1400" b="1" kern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Докладчик:	И.О. Фамилия</a:t>
            </a:r>
            <a:endParaRPr lang="en-US" dirty="0" smtClean="0"/>
          </a:p>
          <a:p>
            <a:pPr lvl="0"/>
            <a:r>
              <a:rPr lang="en-US" dirty="0" smtClean="0"/>
              <a:t>	</a:t>
            </a:r>
            <a:r>
              <a:rPr lang="ru-RU" dirty="0" smtClean="0"/>
              <a:t>И.О. Фамилия</a:t>
            </a:r>
          </a:p>
        </p:txBody>
      </p:sp>
      <p:sp>
        <p:nvSpPr>
          <p:cNvPr id="11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580373" y="5950318"/>
            <a:ext cx="3133725" cy="354051"/>
          </a:xfrm>
          <a:prstGeom prst="rect">
            <a:avLst/>
          </a:prstGeom>
        </p:spPr>
        <p:txBody>
          <a:bodyPr lIns="0" rIns="0" anchor="ctr"/>
          <a:lstStyle>
            <a:lvl1pPr marL="0" indent="0" algn="l" defTabSz="895350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Tx/>
              <a:buNone/>
              <a:tabLst>
                <a:tab pos="1163638" algn="l"/>
              </a:tabLst>
              <a:defRPr lang="ru-RU" sz="1400" b="1" kern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 err="1" smtClean="0"/>
              <a:t>хх.хх.хххх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2265262" y="1057340"/>
            <a:ext cx="6608763" cy="371883"/>
          </a:xfrm>
          <a:prstGeom prst="rect">
            <a:avLst/>
          </a:prstGeom>
        </p:spPr>
        <p:txBody>
          <a:bodyPr anchor="ctr"/>
          <a:lstStyle>
            <a:lvl1pPr algn="r">
              <a:defRPr lang="ru-RU" sz="1400" b="1" kern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Название встречи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757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8979" y="1103133"/>
            <a:ext cx="4052872" cy="5045773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61210" y="1103133"/>
            <a:ext cx="4054428" cy="5045773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228717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Slide Number"/>
          <p:cNvSpPr txBox="1">
            <a:spLocks/>
          </p:cNvSpPr>
          <p:nvPr userDrawn="1"/>
        </p:nvSpPr>
        <p:spPr>
          <a:xfrm>
            <a:off x="8545513" y="6435725"/>
            <a:ext cx="208756" cy="1524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113739" y="6334428"/>
            <a:ext cx="8371355" cy="387795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pPr lvl="0"/>
            <a:r>
              <a:rPr lang="ru-RU" dirty="0" smtClean="0"/>
              <a:t>Сноски</a:t>
            </a:r>
          </a:p>
          <a:p>
            <a:pPr lvl="0"/>
            <a:r>
              <a:rPr lang="ru-RU" dirty="0" smtClean="0"/>
              <a:t>Источники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48435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26607" y="295939"/>
            <a:ext cx="7856812" cy="29238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50704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52565" y="1951038"/>
            <a:ext cx="4302125" cy="12311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473646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- Стратсовет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2254431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47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7401" y="287843"/>
            <a:ext cx="1641375" cy="145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0373" y="2302062"/>
            <a:ext cx="8115080" cy="1227792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580373" y="4450976"/>
            <a:ext cx="3133725" cy="1331259"/>
          </a:xfrm>
          <a:prstGeom prst="rect">
            <a:avLst/>
          </a:prstGeom>
        </p:spPr>
        <p:txBody>
          <a:bodyPr lIns="0" rIns="0" anchor="b"/>
          <a:lstStyle>
            <a:lvl1pPr marL="0" indent="0" algn="l" defTabSz="895350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Tx/>
              <a:buNone/>
              <a:tabLst>
                <a:tab pos="1163638" algn="l"/>
              </a:tabLst>
              <a:defRPr lang="ru-RU" sz="1400" b="1" kern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Докладчик:	И.О. Фамилия</a:t>
            </a:r>
            <a:endParaRPr lang="en-US" dirty="0" smtClean="0"/>
          </a:p>
          <a:p>
            <a:pPr lvl="0"/>
            <a:r>
              <a:rPr lang="en-US" dirty="0" smtClean="0"/>
              <a:t>	</a:t>
            </a:r>
            <a:r>
              <a:rPr lang="ru-RU" dirty="0" smtClean="0"/>
              <a:t>И.О. Фамилия</a:t>
            </a:r>
          </a:p>
        </p:txBody>
      </p:sp>
      <p:sp>
        <p:nvSpPr>
          <p:cNvPr id="11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580373" y="5950318"/>
            <a:ext cx="3133725" cy="354051"/>
          </a:xfrm>
          <a:prstGeom prst="rect">
            <a:avLst/>
          </a:prstGeom>
        </p:spPr>
        <p:txBody>
          <a:bodyPr lIns="0" rIns="0" anchor="ctr"/>
          <a:lstStyle>
            <a:lvl1pPr marL="0" indent="0" algn="l" defTabSz="895350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Tx/>
              <a:buNone/>
              <a:tabLst>
                <a:tab pos="1163638" algn="l"/>
              </a:tabLst>
              <a:defRPr lang="ru-RU" sz="1400" b="1" kern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 err="1" smtClean="0"/>
              <a:t>хх.хх.хххх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2265262" y="1057340"/>
            <a:ext cx="6608763" cy="371883"/>
          </a:xfrm>
          <a:prstGeom prst="rect">
            <a:avLst/>
          </a:prstGeom>
        </p:spPr>
        <p:txBody>
          <a:bodyPr anchor="ctr"/>
          <a:lstStyle>
            <a:lvl1pPr algn="r">
              <a:defRPr lang="ru-RU" sz="1400" b="1" kern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Название встречи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22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Slide Number"/>
          <p:cNvSpPr txBox="1">
            <a:spLocks/>
          </p:cNvSpPr>
          <p:nvPr userDrawn="1"/>
        </p:nvSpPr>
        <p:spPr>
          <a:xfrm>
            <a:off x="8545513" y="6435725"/>
            <a:ext cx="208756" cy="1524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113739" y="6334428"/>
            <a:ext cx="8371355" cy="387795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pPr lvl="0"/>
            <a:r>
              <a:rPr lang="ru-RU" dirty="0" smtClean="0"/>
              <a:t>Сноски</a:t>
            </a:r>
          </a:p>
          <a:p>
            <a:pPr lvl="0"/>
            <a:r>
              <a:rPr lang="ru-RU" dirty="0" smtClean="0"/>
              <a:t>Источники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72992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26607" y="295939"/>
            <a:ext cx="7856812" cy="29238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70303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52565" y="1951038"/>
            <a:ext cx="4302125" cy="12311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655779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- Стратсовет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182741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155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7401" y="287843"/>
            <a:ext cx="1641375" cy="145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0373" y="2302062"/>
            <a:ext cx="8115080" cy="1227792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580373" y="4450976"/>
            <a:ext cx="3133725" cy="1331259"/>
          </a:xfrm>
          <a:prstGeom prst="rect">
            <a:avLst/>
          </a:prstGeom>
        </p:spPr>
        <p:txBody>
          <a:bodyPr lIns="0" rIns="0" anchor="b"/>
          <a:lstStyle>
            <a:lvl1pPr marL="0" indent="0" algn="l" defTabSz="895350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Tx/>
              <a:buNone/>
              <a:tabLst>
                <a:tab pos="1163638" algn="l"/>
              </a:tabLst>
              <a:defRPr lang="ru-RU" sz="1400" b="1" kern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Докладчик:	И.О. Фамилия</a:t>
            </a:r>
            <a:endParaRPr lang="en-US" dirty="0" smtClean="0"/>
          </a:p>
          <a:p>
            <a:pPr lvl="0"/>
            <a:r>
              <a:rPr lang="en-US" dirty="0" smtClean="0"/>
              <a:t>	</a:t>
            </a:r>
            <a:r>
              <a:rPr lang="ru-RU" dirty="0" smtClean="0"/>
              <a:t>И.О. Фамилия</a:t>
            </a:r>
          </a:p>
        </p:txBody>
      </p:sp>
      <p:sp>
        <p:nvSpPr>
          <p:cNvPr id="11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580373" y="5950318"/>
            <a:ext cx="3133725" cy="354051"/>
          </a:xfrm>
          <a:prstGeom prst="rect">
            <a:avLst/>
          </a:prstGeom>
        </p:spPr>
        <p:txBody>
          <a:bodyPr lIns="0" rIns="0" anchor="ctr"/>
          <a:lstStyle>
            <a:lvl1pPr marL="0" indent="0" algn="l" defTabSz="895350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Tx/>
              <a:buNone/>
              <a:tabLst>
                <a:tab pos="1163638" algn="l"/>
              </a:tabLst>
              <a:defRPr lang="ru-RU" sz="1400" b="1" kern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 err="1" smtClean="0"/>
              <a:t>хх.хх.хххх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2265262" y="1057340"/>
            <a:ext cx="6608763" cy="371883"/>
          </a:xfrm>
          <a:prstGeom prst="rect">
            <a:avLst/>
          </a:prstGeom>
        </p:spPr>
        <p:txBody>
          <a:bodyPr anchor="ctr"/>
          <a:lstStyle>
            <a:lvl1pPr algn="r">
              <a:defRPr lang="ru-RU" sz="1400" b="1" kern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Название встречи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417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26607" y="295939"/>
            <a:ext cx="7856812" cy="29238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1683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52565" y="1951038"/>
            <a:ext cx="4302125" cy="12311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46152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72" y="269171"/>
            <a:ext cx="8065294" cy="1120246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8073" y="1504553"/>
            <a:ext cx="3959525" cy="6270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8009" indent="0">
              <a:buNone/>
              <a:defRPr sz="2000" b="1"/>
            </a:lvl2pPr>
            <a:lvl3pPr marL="896017" indent="0">
              <a:buNone/>
              <a:defRPr sz="1800" b="1"/>
            </a:lvl3pPr>
            <a:lvl4pPr marL="1344026" indent="0">
              <a:buNone/>
              <a:defRPr sz="1600" b="1"/>
            </a:lvl4pPr>
            <a:lvl5pPr marL="1792034" indent="0">
              <a:buNone/>
              <a:defRPr sz="1600" b="1"/>
            </a:lvl5pPr>
            <a:lvl6pPr marL="2240043" indent="0">
              <a:buNone/>
              <a:defRPr sz="1600" b="1"/>
            </a:lvl6pPr>
            <a:lvl7pPr marL="2688051" indent="0">
              <a:buNone/>
              <a:defRPr sz="1600" b="1"/>
            </a:lvl7pPr>
            <a:lvl8pPr marL="3136060" indent="0">
              <a:buNone/>
              <a:defRPr sz="1600" b="1"/>
            </a:lvl8pPr>
            <a:lvl9pPr marL="35840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8073" y="2131579"/>
            <a:ext cx="3959525" cy="38726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52290" y="1504553"/>
            <a:ext cx="3961080" cy="6270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8009" indent="0">
              <a:buNone/>
              <a:defRPr sz="2000" b="1"/>
            </a:lvl2pPr>
            <a:lvl3pPr marL="896017" indent="0">
              <a:buNone/>
              <a:defRPr sz="1800" b="1"/>
            </a:lvl3pPr>
            <a:lvl4pPr marL="1344026" indent="0">
              <a:buNone/>
              <a:defRPr sz="1600" b="1"/>
            </a:lvl4pPr>
            <a:lvl5pPr marL="1792034" indent="0">
              <a:buNone/>
              <a:defRPr sz="1600" b="1"/>
            </a:lvl5pPr>
            <a:lvl6pPr marL="2240043" indent="0">
              <a:buNone/>
              <a:defRPr sz="1600" b="1"/>
            </a:lvl6pPr>
            <a:lvl7pPr marL="2688051" indent="0">
              <a:buNone/>
              <a:defRPr sz="1600" b="1"/>
            </a:lvl7pPr>
            <a:lvl8pPr marL="3136060" indent="0">
              <a:buNone/>
              <a:defRPr sz="1600" b="1"/>
            </a:lvl8pPr>
            <a:lvl9pPr marL="35840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52290" y="2131579"/>
            <a:ext cx="3961080" cy="38726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105638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40013" y="342900"/>
            <a:ext cx="99386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900" b="1" dirty="0" smtClean="0">
                <a:solidFill>
                  <a:srgbClr val="000000"/>
                </a:solidFill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442325" y="36513"/>
            <a:ext cx="295275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40015" y="498475"/>
            <a:ext cx="285334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dirty="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40015" y="655640"/>
            <a:ext cx="253274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dirty="0" smtClean="0">
                <a:solidFill>
                  <a:srgbClr val="000000"/>
                </a:solidFill>
              </a:rPr>
              <a:t>Printed 24.04.2014 20:59 Russian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2" y="2"/>
            <a:ext cx="8958263" cy="6723063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Тип документа</a:t>
              </a: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Дата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635"/>
              <a:ext cx="322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4693" eaLnBrk="0" hangingPunct="0"/>
              <a:r>
                <a:rPr lang="ru-RU" sz="800" dirty="0" smtClean="0">
                  <a:solidFill>
                    <a:srgbClr val="000000"/>
                  </a:solidFill>
                </a:rPr>
                <a:t>КОНФИДЕНЦИАЛЬНАЯ ИНФОРМАЦИЯ, СОБСТВЕННОСТЬ McKINSEY &amp; COMPANY</a:t>
              </a:r>
            </a:p>
            <a:p>
              <a:pPr defTabSz="804693" eaLnBrk="0" hangingPunct="0"/>
              <a:r>
                <a:rPr lang="ru-RU" sz="800" dirty="0" smtClean="0">
                  <a:solidFill>
                    <a:srgbClr val="000000"/>
                  </a:solidFill>
                </a:rPr>
                <a:t>Любое использование этого документа без специального разрешения McKinsey &amp; Company строго запрещено</a:t>
              </a:r>
              <a:endParaRPr lang="ru-RU" sz="800" dirty="0">
                <a:solidFill>
                  <a:srgbClr val="000000"/>
                </a:solidFill>
              </a:endParaRP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915" y="6443665"/>
            <a:ext cx="1636712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40013" y="3110133"/>
            <a:ext cx="4935537" cy="497721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en-US" noProof="0" dirty="0" smtClean="0"/>
              <a:t>Click to edit Master title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40013" y="3867150"/>
            <a:ext cx="4935537" cy="215444"/>
          </a:xfrm>
        </p:spPr>
        <p:txBody>
          <a:bodyPr>
            <a:spAutoFit/>
          </a:bodyPr>
          <a:lstStyle>
            <a:lvl1pPr>
              <a:defRPr sz="14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ru-RU" noProof="0" smtClean="0"/>
          </a:p>
        </p:txBody>
      </p:sp>
      <p:pic>
        <p:nvPicPr>
          <p:cNvPr id="19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90502"/>
            <a:ext cx="8945563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4525963"/>
            <a:ext cx="5734050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0843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26605" y="295927"/>
            <a:ext cx="7856812" cy="29238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8545515" y="6435725"/>
            <a:ext cx="208756" cy="1524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45821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8545515" y="6435725"/>
            <a:ext cx="208756" cy="1524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13452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40013" y="342900"/>
            <a:ext cx="99386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900" b="1" dirty="0" smtClean="0">
                <a:solidFill>
                  <a:srgbClr val="000000"/>
                </a:solidFill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442325" y="36513"/>
            <a:ext cx="295275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40014" y="498475"/>
            <a:ext cx="285334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dirty="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40014" y="655639"/>
            <a:ext cx="253274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dirty="0" smtClean="0">
                <a:solidFill>
                  <a:srgbClr val="000000"/>
                </a:solidFill>
              </a:rPr>
              <a:t>Printed 24.04.2014 20:59 Russian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1" y="1"/>
            <a:ext cx="8958263" cy="6723063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Тип документа</a:t>
              </a: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Дата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635"/>
              <a:ext cx="322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4778" eaLnBrk="0" hangingPunct="0"/>
              <a:r>
                <a:rPr lang="ru-RU" sz="800" dirty="0" smtClean="0">
                  <a:solidFill>
                    <a:srgbClr val="000000"/>
                  </a:solidFill>
                </a:rPr>
                <a:t>КОНФИДЕНЦИАЛЬНАЯ ИНФОРМАЦИЯ, СОБСТВЕННОСТЬ McKINSEY &amp; COMPANY</a:t>
              </a:r>
            </a:p>
            <a:p>
              <a:pPr defTabSz="804778" eaLnBrk="0" hangingPunct="0"/>
              <a:r>
                <a:rPr lang="ru-RU" sz="800" dirty="0" smtClean="0">
                  <a:solidFill>
                    <a:srgbClr val="000000"/>
                  </a:solidFill>
                </a:rPr>
                <a:t>Любое использование этого документа без специального разрешения McKinsey &amp; Company строго запрещено</a:t>
              </a:r>
              <a:endParaRPr lang="ru-RU" sz="800" dirty="0">
                <a:solidFill>
                  <a:srgbClr val="000000"/>
                </a:solidFill>
              </a:endParaRP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914" y="6443664"/>
            <a:ext cx="1636712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40013" y="3110132"/>
            <a:ext cx="4935537" cy="497721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en-US" noProof="0" dirty="0" smtClean="0"/>
              <a:t>Click to edit Master title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40013" y="3867150"/>
            <a:ext cx="4935537" cy="215444"/>
          </a:xfrm>
        </p:spPr>
        <p:txBody>
          <a:bodyPr>
            <a:spAutoFit/>
          </a:bodyPr>
          <a:lstStyle>
            <a:lvl1pPr>
              <a:defRPr sz="14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ru-RU" noProof="0" smtClean="0"/>
          </a:p>
        </p:txBody>
      </p:sp>
      <p:pic>
        <p:nvPicPr>
          <p:cNvPr id="19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90501"/>
            <a:ext cx="8945563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4525963"/>
            <a:ext cx="5734050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0326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26604" y="295926"/>
            <a:ext cx="7856812" cy="29238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8545514" y="6435725"/>
            <a:ext cx="208756" cy="1524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82281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8545514" y="6435725"/>
            <a:ext cx="208756" cy="1524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9878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- Стратсовет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162394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6665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7401" y="287843"/>
            <a:ext cx="1641375" cy="145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0373" y="2302062"/>
            <a:ext cx="8115080" cy="1227792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580373" y="4450976"/>
            <a:ext cx="3133725" cy="1331259"/>
          </a:xfrm>
          <a:prstGeom prst="rect">
            <a:avLst/>
          </a:prstGeom>
        </p:spPr>
        <p:txBody>
          <a:bodyPr lIns="0" rIns="0" anchor="b"/>
          <a:lstStyle>
            <a:lvl1pPr marL="0" indent="0" algn="l" defTabSz="895350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Tx/>
              <a:buNone/>
              <a:tabLst>
                <a:tab pos="1163638" algn="l"/>
              </a:tabLst>
              <a:defRPr lang="ru-RU" sz="1400" b="1" kern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Докладчик:	И.О. Фамилия</a:t>
            </a:r>
            <a:endParaRPr lang="en-US" dirty="0" smtClean="0"/>
          </a:p>
          <a:p>
            <a:pPr lvl="0"/>
            <a:r>
              <a:rPr lang="en-US" dirty="0" smtClean="0"/>
              <a:t>	</a:t>
            </a:r>
            <a:r>
              <a:rPr lang="ru-RU" dirty="0" smtClean="0"/>
              <a:t>И.О. Фамилия</a:t>
            </a:r>
          </a:p>
        </p:txBody>
      </p:sp>
      <p:sp>
        <p:nvSpPr>
          <p:cNvPr id="11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580373" y="5950318"/>
            <a:ext cx="3133725" cy="354051"/>
          </a:xfrm>
          <a:prstGeom prst="rect">
            <a:avLst/>
          </a:prstGeom>
        </p:spPr>
        <p:txBody>
          <a:bodyPr lIns="0" rIns="0" anchor="ctr"/>
          <a:lstStyle>
            <a:lvl1pPr marL="0" indent="0" algn="l" defTabSz="895350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Tx/>
              <a:buNone/>
              <a:tabLst>
                <a:tab pos="1163638" algn="l"/>
              </a:tabLst>
              <a:defRPr lang="ru-RU" sz="1400" b="1" kern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 err="1" smtClean="0"/>
              <a:t>хх.хх.хххх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2265262" y="1057340"/>
            <a:ext cx="6608763" cy="371883"/>
          </a:xfrm>
          <a:prstGeom prst="rect">
            <a:avLst/>
          </a:prstGeom>
        </p:spPr>
        <p:txBody>
          <a:bodyPr anchor="ctr"/>
          <a:lstStyle>
            <a:lvl1pPr algn="r">
              <a:defRPr lang="ru-RU" sz="1400" b="1" kern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Название встречи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515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Slide Number"/>
          <p:cNvSpPr txBox="1">
            <a:spLocks/>
          </p:cNvSpPr>
          <p:nvPr userDrawn="1"/>
        </p:nvSpPr>
        <p:spPr>
          <a:xfrm>
            <a:off x="8545513" y="6435725"/>
            <a:ext cx="208756" cy="1524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113739" y="6334428"/>
            <a:ext cx="8371355" cy="387795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pPr lvl="0"/>
            <a:r>
              <a:rPr lang="ru-RU" dirty="0" smtClean="0"/>
              <a:t>Сноски</a:t>
            </a:r>
          </a:p>
          <a:p>
            <a:pPr lvl="0"/>
            <a:r>
              <a:rPr lang="ru-RU" dirty="0" smtClean="0"/>
              <a:t>Источники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36140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26607" y="295939"/>
            <a:ext cx="7856812" cy="29238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2531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52565" y="1951038"/>
            <a:ext cx="4302125" cy="12311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24457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259698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40012" y="342900"/>
            <a:ext cx="99386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900" b="1" smtClean="0">
                <a:solidFill>
                  <a:srgbClr val="000000"/>
                </a:solidFill>
              </a:rPr>
              <a:t>WORKING DRAFT</a:t>
            </a:r>
            <a:endParaRPr lang="ru-RU" sz="900" b="1" dirty="0" smtClean="0">
              <a:solidFill>
                <a:srgbClr val="000000"/>
              </a:solidFill>
            </a:endParaRP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442331" y="36514"/>
            <a:ext cx="295275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40027" y="498480"/>
            <a:ext cx="285334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40022" y="655647"/>
            <a:ext cx="253274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Printed 24.04.2014 20:59 Russian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14" y="13"/>
            <a:ext cx="8958263" cy="6723063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smtClean="0">
                  <a:solidFill>
                    <a:srgbClr val="000000"/>
                  </a:solidFill>
                </a:rPr>
                <a:t>Тип документа</a:t>
              </a:r>
              <a:endParaRPr lang="ru-RU" sz="14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Дата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635"/>
              <a:ext cx="322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3682" eaLnBrk="0" hangingPunct="0"/>
              <a:r>
                <a:rPr lang="ru-RU" sz="800" smtClean="0">
                  <a:solidFill>
                    <a:srgbClr val="000000"/>
                  </a:solidFill>
                </a:rPr>
                <a:t>КОНФИДЕНЦИАЛЬНАЯ ИНФОРМАЦИЯ, СОБСТВЕННОСТЬ McKINSEY &amp; COMPANY</a:t>
              </a:r>
              <a:endParaRPr lang="ru-RU" sz="800" dirty="0" smtClean="0">
                <a:solidFill>
                  <a:srgbClr val="000000"/>
                </a:solidFill>
              </a:endParaRPr>
            </a:p>
            <a:p>
              <a:pPr defTabSz="803682" eaLnBrk="0" hangingPunct="0"/>
              <a:r>
                <a:rPr lang="ru-RU" sz="800" smtClean="0">
                  <a:solidFill>
                    <a:srgbClr val="000000"/>
                  </a:solidFill>
                </a:rPr>
                <a:t>Любое использование этого документа без специального разрешения McKinsey &amp; Company строго запрещено</a:t>
              </a:r>
              <a:endParaRPr lang="ru-RU" sz="800" dirty="0">
                <a:solidFill>
                  <a:srgbClr val="000000"/>
                </a:solidFill>
              </a:endParaRP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921" y="6443677"/>
            <a:ext cx="1636712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40018" y="3110144"/>
            <a:ext cx="4935537" cy="497721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en-US" noProof="0" dirty="0" smtClean="0"/>
              <a:t>Click to edit Master title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40018" y="3867152"/>
            <a:ext cx="4935537" cy="215444"/>
          </a:xfrm>
        </p:spPr>
        <p:txBody>
          <a:bodyPr>
            <a:spAutoFit/>
          </a:bodyPr>
          <a:lstStyle>
            <a:lvl1pPr>
              <a:defRPr sz="14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ru-RU" noProof="0" smtClean="0"/>
          </a:p>
        </p:txBody>
      </p:sp>
      <p:pic>
        <p:nvPicPr>
          <p:cNvPr id="19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6" y="190513"/>
            <a:ext cx="8945563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4525965"/>
            <a:ext cx="5734050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1749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26607" y="295932"/>
            <a:ext cx="7856812" cy="29238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1596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8545522" y="6435725"/>
            <a:ext cx="208756" cy="1524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72003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40012" y="342900"/>
            <a:ext cx="99386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900" b="1" smtClean="0">
                <a:solidFill>
                  <a:srgbClr val="000000"/>
                </a:solidFill>
              </a:rPr>
              <a:t>WORKING DRAFT</a:t>
            </a:r>
            <a:endParaRPr lang="ru-RU" sz="900" b="1" dirty="0" smtClean="0">
              <a:solidFill>
                <a:srgbClr val="000000"/>
              </a:solidFill>
            </a:endParaRP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442331" y="36514"/>
            <a:ext cx="295275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40052" y="498500"/>
            <a:ext cx="285334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40028" y="655651"/>
            <a:ext cx="253274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Printed 24.04.2014 20:59 Russian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17" y="18"/>
            <a:ext cx="8958263" cy="6723063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smtClean="0">
                  <a:solidFill>
                    <a:srgbClr val="000000"/>
                  </a:solidFill>
                </a:rPr>
                <a:t>Тип документа</a:t>
              </a:r>
              <a:endParaRPr lang="ru-RU" sz="14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Дата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635"/>
              <a:ext cx="322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1555" eaLnBrk="0" hangingPunct="0"/>
              <a:r>
                <a:rPr lang="ru-RU" sz="800" smtClean="0">
                  <a:solidFill>
                    <a:srgbClr val="000000"/>
                  </a:solidFill>
                </a:rPr>
                <a:t>КОНФИДЕНЦИАЛЬНАЯ ИНФОРМАЦИЯ, СОБСТВЕННОСТЬ McKINSEY &amp; COMPANY</a:t>
              </a:r>
              <a:endParaRPr lang="ru-RU" sz="800" dirty="0" smtClean="0">
                <a:solidFill>
                  <a:srgbClr val="000000"/>
                </a:solidFill>
              </a:endParaRPr>
            </a:p>
            <a:p>
              <a:pPr defTabSz="801555" eaLnBrk="0" hangingPunct="0"/>
              <a:r>
                <a:rPr lang="ru-RU" sz="800" smtClean="0">
                  <a:solidFill>
                    <a:srgbClr val="000000"/>
                  </a:solidFill>
                </a:rPr>
                <a:t>Любое использование этого документа без специального разрешения McKinsey &amp; Company строго запрещено</a:t>
              </a:r>
              <a:endParaRPr lang="ru-RU" sz="800" dirty="0">
                <a:solidFill>
                  <a:srgbClr val="000000"/>
                </a:solidFill>
              </a:endParaRP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931" y="6443702"/>
            <a:ext cx="1636712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40038" y="3110169"/>
            <a:ext cx="4935537" cy="497721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en-US" noProof="0" dirty="0" smtClean="0"/>
              <a:t>Click to edit Master title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40038" y="3867152"/>
            <a:ext cx="4935537" cy="215444"/>
          </a:xfrm>
        </p:spPr>
        <p:txBody>
          <a:bodyPr>
            <a:spAutoFit/>
          </a:bodyPr>
          <a:lstStyle>
            <a:lvl1pPr>
              <a:defRPr sz="14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ru-RU" noProof="0" smtClean="0"/>
          </a:p>
        </p:txBody>
      </p:sp>
      <p:pic>
        <p:nvPicPr>
          <p:cNvPr id="19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6" y="190515"/>
            <a:ext cx="8945563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4525965"/>
            <a:ext cx="5734050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0349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26607" y="295939"/>
            <a:ext cx="7856812" cy="29238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95649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8545529" y="6435725"/>
            <a:ext cx="208756" cy="1524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1362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824861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0544" y="2137852"/>
            <a:ext cx="8115080" cy="1011333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0579" y="3219179"/>
            <a:ext cx="3668589" cy="636361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9585887"/>
      </p:ext>
    </p:extLst>
  </p:cSld>
  <p:clrMapOvr>
    <a:masterClrMapping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503B434-3843-4755-9810-E20905AE58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982496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892" y="4319212"/>
            <a:ext cx="7617222" cy="1334960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892" y="2848848"/>
            <a:ext cx="7617222" cy="1470322"/>
          </a:xfrm>
        </p:spPr>
        <p:txBody>
          <a:bodyPr anchor="b"/>
          <a:lstStyle>
            <a:lvl1pPr marL="0" indent="0">
              <a:buNone/>
              <a:defRPr sz="2000"/>
            </a:lvl1pPr>
            <a:lvl2pPr marL="446820" indent="0">
              <a:buNone/>
              <a:defRPr sz="1800"/>
            </a:lvl2pPr>
            <a:lvl3pPr marL="893646" indent="0">
              <a:buNone/>
              <a:defRPr sz="1600"/>
            </a:lvl3pPr>
            <a:lvl4pPr marL="1340469" indent="0">
              <a:buNone/>
              <a:defRPr sz="1400"/>
            </a:lvl4pPr>
            <a:lvl5pPr marL="1787291" indent="0">
              <a:buNone/>
              <a:defRPr sz="1400"/>
            </a:lvl5pPr>
            <a:lvl6pPr marL="2234114" indent="0">
              <a:buNone/>
              <a:defRPr sz="1400"/>
            </a:lvl6pPr>
            <a:lvl7pPr marL="2680938" indent="0">
              <a:buNone/>
              <a:defRPr sz="1400"/>
            </a:lvl7pPr>
            <a:lvl8pPr marL="3127760" indent="0">
              <a:buNone/>
              <a:defRPr sz="1400"/>
            </a:lvl8pPr>
            <a:lvl9pPr marL="3574583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75B213A-A4F7-40AF-8747-CC6FCC9BA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4455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vmlDrawing" Target="../drawings/vmlDrawing1.vml"/><Relationship Id="rId4" Type="http://schemas.openxmlformats.org/officeDocument/2006/relationships/theme" Target="../theme/theme1.xml"/><Relationship Id="rId9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slideLayout" Target="../slideLayouts/slideLayout71.xml"/><Relationship Id="rId7" Type="http://schemas.openxmlformats.org/officeDocument/2006/relationships/tags" Target="../tags/tag1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vmlDrawing" Target="../drawings/vmlDrawing10.vml"/><Relationship Id="rId5" Type="http://schemas.openxmlformats.org/officeDocument/2006/relationships/theme" Target="../theme/theme10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72.xml"/><Relationship Id="rId9" Type="http://schemas.openxmlformats.org/officeDocument/2006/relationships/image" Target="../media/image1.emf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slideLayout" Target="../slideLayouts/slideLayout75.xml"/><Relationship Id="rId7" Type="http://schemas.openxmlformats.org/officeDocument/2006/relationships/tags" Target="../tags/tag15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vmlDrawing" Target="../drawings/vmlDrawing12.vml"/><Relationship Id="rId5" Type="http://schemas.openxmlformats.org/officeDocument/2006/relationships/theme" Target="../theme/theme11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76.xml"/><Relationship Id="rId9" Type="http://schemas.openxmlformats.org/officeDocument/2006/relationships/image" Target="../media/image1.emf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79.xml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tags" Target="../tags/tag17.xml"/><Relationship Id="rId5" Type="http://schemas.openxmlformats.org/officeDocument/2006/relationships/vmlDrawing" Target="../drawings/vmlDrawing14.vml"/><Relationship Id="rId4" Type="http://schemas.openxmlformats.org/officeDocument/2006/relationships/theme" Target="../theme/theme12.xml"/><Relationship Id="rId9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82.xml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tags" Target="../tags/tag19.xml"/><Relationship Id="rId5" Type="http://schemas.openxmlformats.org/officeDocument/2006/relationships/vmlDrawing" Target="../drawings/vmlDrawing16.vml"/><Relationship Id="rId4" Type="http://schemas.openxmlformats.org/officeDocument/2006/relationships/theme" Target="../theme/theme13.xml"/><Relationship Id="rId9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85.xml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tags" Target="../tags/tag20.xml"/><Relationship Id="rId5" Type="http://schemas.openxmlformats.org/officeDocument/2006/relationships/vmlDrawing" Target="../drawings/vmlDrawing17.vml"/><Relationship Id="rId4" Type="http://schemas.openxmlformats.org/officeDocument/2006/relationships/theme" Target="../theme/theme14.xml"/><Relationship Id="rId9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slideLayout" Target="../slideLayouts/slideLayout88.xml"/><Relationship Id="rId7" Type="http://schemas.openxmlformats.org/officeDocument/2006/relationships/tags" Target="../tags/tag21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vmlDrawing" Target="../drawings/vmlDrawing18.vml"/><Relationship Id="rId5" Type="http://schemas.openxmlformats.org/officeDocument/2006/relationships/theme" Target="../theme/theme1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89.xml"/><Relationship Id="rId9" Type="http://schemas.openxmlformats.org/officeDocument/2006/relationships/image" Target="../media/image1.emf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92.xml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tags" Target="../tags/tag23.xml"/><Relationship Id="rId5" Type="http://schemas.openxmlformats.org/officeDocument/2006/relationships/vmlDrawing" Target="../drawings/vmlDrawing20.vml"/><Relationship Id="rId4" Type="http://schemas.openxmlformats.org/officeDocument/2006/relationships/theme" Target="../theme/theme16.xml"/><Relationship Id="rId9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slideLayout" Target="../slideLayouts/slideLayout95.xml"/><Relationship Id="rId7" Type="http://schemas.openxmlformats.org/officeDocument/2006/relationships/tags" Target="../tags/tag24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vmlDrawing" Target="../drawings/vmlDrawing21.vml"/><Relationship Id="rId5" Type="http://schemas.openxmlformats.org/officeDocument/2006/relationships/theme" Target="../theme/theme17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96.xml"/><Relationship Id="rId9" Type="http://schemas.openxmlformats.org/officeDocument/2006/relationships/image" Target="../media/image1.emf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98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image" Target="../media/image16.png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7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tags" Target="../tags/tag3.xml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6.emf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vmlDrawing" Target="../drawings/vmlDrawing2.vml"/><Relationship Id="rId2" Type="http://schemas.openxmlformats.org/officeDocument/2006/relationships/slideLayout" Target="../slideLayouts/slideLayout5.xml"/><Relationship Id="rId16" Type="http://schemas.openxmlformats.org/officeDocument/2006/relationships/theme" Target="../theme/theme2.xml"/><Relationship Id="rId20" Type="http://schemas.openxmlformats.org/officeDocument/2006/relationships/oleObject" Target="../embeddings/oleObject2.bin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image" Target="../media/image9.png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image" Target="../media/image8.png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7.jpeg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vmlDrawing" Target="../drawings/vmlDrawing4.vml"/><Relationship Id="rId18" Type="http://schemas.openxmlformats.org/officeDocument/2006/relationships/image" Target="../media/image15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7" Type="http://schemas.openxmlformats.org/officeDocument/2006/relationships/image" Target="../media/image14.emf"/><Relationship Id="rId2" Type="http://schemas.openxmlformats.org/officeDocument/2006/relationships/slideLayout" Target="../slideLayouts/slideLayout20.xml"/><Relationship Id="rId16" Type="http://schemas.openxmlformats.org/officeDocument/2006/relationships/oleObject" Target="../embeddings/oleObject4.bin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28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tags" Target="../tags/tag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3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16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7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44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tags" Target="../tags/tag8.xml"/><Relationship Id="rId5" Type="http://schemas.openxmlformats.org/officeDocument/2006/relationships/vmlDrawing" Target="../drawings/vmlDrawing5.vml"/><Relationship Id="rId4" Type="http://schemas.openxmlformats.org/officeDocument/2006/relationships/theme" Target="../theme/theme5.xml"/><Relationship Id="rId9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3" Type="http://schemas.openxmlformats.org/officeDocument/2006/relationships/slideLayout" Target="../slideLayouts/slideLayout60.xml"/><Relationship Id="rId7" Type="http://schemas.openxmlformats.org/officeDocument/2006/relationships/vmlDrawing" Target="../drawings/vmlDrawing6.v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theme" Target="../theme/theme7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62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61.xml"/><Relationship Id="rId9" Type="http://schemas.openxmlformats.org/officeDocument/2006/relationships/oleObject" Target="../embeddings/oleObject6.bin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65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tags" Target="../tags/tag10.xml"/><Relationship Id="rId5" Type="http://schemas.openxmlformats.org/officeDocument/2006/relationships/vmlDrawing" Target="../drawings/vmlDrawing7.vml"/><Relationship Id="rId4" Type="http://schemas.openxmlformats.org/officeDocument/2006/relationships/theme" Target="../theme/theme8.xml"/><Relationship Id="rId9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68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tags" Target="../tags/tag12.xml"/><Relationship Id="rId5" Type="http://schemas.openxmlformats.org/officeDocument/2006/relationships/vmlDrawing" Target="../drawings/vmlDrawing9.vml"/><Relationship Id="rId4" Type="http://schemas.openxmlformats.org/officeDocument/2006/relationships/theme" Target="../theme/theme9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724007342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3031" name="think-cell Slide" r:id="rId7" imgW="360" imgH="360" progId="TCLayout.ActiveDocument.1">
                  <p:embed/>
                </p:oleObj>
              </mc:Choice>
              <mc:Fallback>
                <p:oleObj name="think-cell Slide" r:id="rId7" imgW="360" imgH="360" progId="TCLayout.ActiveDocument.1">
                  <p:embed/>
                  <p:pic>
                    <p:nvPicPr>
                      <p:cNvPr id="0" name="Picture 35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7935397" y="1940592"/>
            <a:ext cx="191238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/>
              <a:t>Last Modified 25.04.2014 19:06 Russian Standard Time</a:t>
            </a:r>
            <a:endParaRPr lang="ru-RU" dirty="0" smtClean="0"/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042798" y="4114418"/>
            <a:ext cx="1697581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/>
              <a:t>Printed 24.04.2014 20:59 Russian Standard Time</a:t>
            </a:r>
            <a:endParaRPr lang="ru-RU" dirty="0" smtClean="0"/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2564" y="1951038"/>
            <a:ext cx="430212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6603" y="295926"/>
            <a:ext cx="7786474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6603" y="26988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00" dirty="0" smtClean="0">
                <a:solidFill>
                  <a:srgbClr val="808080"/>
                </a:solidFill>
                <a:latin typeface="+mn-lt"/>
              </a:rPr>
              <a:t>TRACKER</a:t>
            </a:r>
            <a:endParaRPr lang="ru-RU" sz="1400" dirty="0">
              <a:solidFill>
                <a:srgbClr val="808080"/>
              </a:solidFill>
              <a:latin typeface="+mn-lt"/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3" y="927814"/>
            <a:ext cx="861853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sp>
        <p:nvSpPr>
          <p:cNvPr id="13" name="McK 4. Footnote" hidden="1"/>
          <p:cNvSpPr txBox="1">
            <a:spLocks noChangeArrowheads="1"/>
          </p:cNvSpPr>
          <p:nvPr/>
        </p:nvSpPr>
        <p:spPr bwMode="auto">
          <a:xfrm>
            <a:off x="119063" y="6141035"/>
            <a:ext cx="8548687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000" baseline="0" dirty="0" smtClean="0">
                <a:latin typeface="+mn-lt"/>
              </a:rPr>
              <a:t>1 Сноска</a:t>
            </a:r>
          </a:p>
        </p:txBody>
      </p:sp>
      <p:sp>
        <p:nvSpPr>
          <p:cNvPr id="14" name="McK 5. Source" hidden="1"/>
          <p:cNvSpPr>
            <a:spLocks noChangeArrowheads="1"/>
          </p:cNvSpPr>
          <p:nvPr/>
        </p:nvSpPr>
        <p:spPr bwMode="auto">
          <a:xfrm>
            <a:off x="119063" y="6447632"/>
            <a:ext cx="6862762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/>
          <a:p>
            <a:pPr marL="609536" indent="-609536" defTabSz="895255">
              <a:tabLst>
                <a:tab pos="612710" algn="l"/>
              </a:tabLst>
            </a:pPr>
            <a:r>
              <a:rPr lang="ru-RU" sz="1000" baseline="0" dirty="0" smtClean="0">
                <a:solidFill>
                  <a:schemeClr val="tx1"/>
                </a:solidFill>
                <a:latin typeface="+mn-lt"/>
              </a:rPr>
              <a:t>ИСТОЧНИК: источник</a:t>
            </a:r>
            <a:endParaRPr lang="ru-RU" sz="1000" baseline="0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52564" y="1127125"/>
            <a:ext cx="42640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b="1" dirty="0" smtClean="0"/>
                <a:t>Title</a:t>
              </a:r>
            </a:p>
            <a:p>
              <a:r>
                <a:rPr lang="ru-RU" dirty="0" smtClean="0">
                  <a:solidFill>
                    <a:srgbClr val="808080"/>
                  </a:solidFill>
                </a:rPr>
                <a:t>Unit of measure</a:t>
              </a:r>
              <a:endParaRPr lang="ru-RU" dirty="0">
                <a:solidFill>
                  <a:srgbClr val="808080"/>
                </a:solidFill>
              </a:endParaRPr>
            </a:p>
          </p:txBody>
        </p:sp>
      </p:grpSp>
      <p:sp>
        <p:nvSpPr>
          <p:cNvPr id="23" name="Line 16"/>
          <p:cNvSpPr>
            <a:spLocks noChangeShapeType="1"/>
          </p:cNvSpPr>
          <p:nvPr userDrawn="1"/>
        </p:nvSpPr>
        <p:spPr bwMode="auto">
          <a:xfrm>
            <a:off x="119062" y="6326188"/>
            <a:ext cx="8714236" cy="0"/>
          </a:xfrm>
          <a:prstGeom prst="line">
            <a:avLst/>
          </a:prstGeom>
          <a:noFill/>
          <a:ln w="952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1430" tIns="91430" rIns="91430" bIns="91430" anchor="ctr"/>
          <a:lstStyle/>
          <a:p>
            <a:pPr>
              <a:defRPr/>
            </a:pPr>
            <a:endParaRPr lang="ru-RU" sz="1800" dirty="0">
              <a:cs typeface="Arial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126603" y="884238"/>
            <a:ext cx="8708232" cy="0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1430" tIns="91430" rIns="91430" bIns="91430" anchor="ctr"/>
          <a:lstStyle/>
          <a:p>
            <a:pPr>
              <a:defRPr/>
            </a:pPr>
            <a:endParaRPr lang="ru-RU" sz="1800" dirty="0">
              <a:cs typeface="Arial" charset="0"/>
            </a:endParaRPr>
          </a:p>
        </p:txBody>
      </p:sp>
      <p:pic>
        <p:nvPicPr>
          <p:cNvPr id="18" name="navigation8" descr="ujkm,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15041" y="41607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9" r:id="rId3"/>
  </p:sldLayoutIdLst>
  <p:hf hdr="0" dt="0"/>
  <p:txStyles>
    <p:titleStyle>
      <a:lvl1pPr algn="l" defTabSz="895255" rtl="0" eaLnBrk="1" fontAlgn="base" hangingPunct="1">
        <a:spcBef>
          <a:spcPct val="0"/>
        </a:spcBef>
        <a:spcAft>
          <a:spcPct val="0"/>
        </a:spcAft>
        <a:tabLst>
          <a:tab pos="357150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7151"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303"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454"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607"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655" indent="-192067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7151" indent="-261910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4298" indent="-155558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9728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9728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9728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9728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9728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3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4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07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58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09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12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930355585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5406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7935396" y="1940591"/>
            <a:ext cx="191238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042798" y="4114417"/>
            <a:ext cx="1697581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Printed 24.04.2014 20:59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6603" y="295925"/>
            <a:ext cx="7786474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6603" y="26988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00" dirty="0" smtClean="0">
                <a:solidFill>
                  <a:srgbClr val="808080"/>
                </a:solidFill>
                <a:latin typeface="Arial"/>
              </a:rPr>
              <a:t>TRACKER</a:t>
            </a:r>
            <a:endParaRPr lang="ru-RU" sz="14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2" y="927814"/>
            <a:ext cx="861853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sp>
        <p:nvSpPr>
          <p:cNvPr id="13" name="McK 4. Footnote" hidden="1"/>
          <p:cNvSpPr txBox="1">
            <a:spLocks noChangeArrowheads="1"/>
          </p:cNvSpPr>
          <p:nvPr/>
        </p:nvSpPr>
        <p:spPr bwMode="auto">
          <a:xfrm>
            <a:off x="119063" y="6141035"/>
            <a:ext cx="8548687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1 Сноска</a:t>
            </a:r>
          </a:p>
        </p:txBody>
      </p:sp>
      <p:sp>
        <p:nvSpPr>
          <p:cNvPr id="14" name="McK 5. Source" hidden="1"/>
          <p:cNvSpPr>
            <a:spLocks noChangeArrowheads="1"/>
          </p:cNvSpPr>
          <p:nvPr/>
        </p:nvSpPr>
        <p:spPr bwMode="auto">
          <a:xfrm>
            <a:off x="119063" y="6447632"/>
            <a:ext cx="6862762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/>
          <a:p>
            <a:pPr marL="609600" indent="-609600" defTabSz="895350">
              <a:tabLst>
                <a:tab pos="612775" algn="l"/>
              </a:tabLst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ИСТОЧНИК: источник</a:t>
            </a:r>
            <a:endParaRPr lang="ru-RU" sz="10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Title</a:t>
              </a:r>
            </a:p>
            <a:p>
              <a:r>
                <a:rPr lang="ru-RU" dirty="0" smtClean="0">
                  <a:solidFill>
                    <a:srgbClr val="808080"/>
                  </a:solidFill>
                </a:rPr>
                <a:t>Unit of measure</a:t>
              </a:r>
              <a:endParaRPr lang="ru-RU" dirty="0">
                <a:solidFill>
                  <a:srgbClr val="808080"/>
                </a:solidFill>
              </a:endParaRPr>
            </a:p>
          </p:txBody>
        </p:sp>
      </p:grpSp>
      <p:sp>
        <p:nvSpPr>
          <p:cNvPr id="23" name="Line 16"/>
          <p:cNvSpPr>
            <a:spLocks noChangeShapeType="1"/>
          </p:cNvSpPr>
          <p:nvPr userDrawn="1"/>
        </p:nvSpPr>
        <p:spPr bwMode="auto">
          <a:xfrm>
            <a:off x="119062" y="6326188"/>
            <a:ext cx="8714236" cy="0"/>
          </a:xfrm>
          <a:prstGeom prst="line">
            <a:avLst/>
          </a:prstGeom>
          <a:noFill/>
          <a:ln w="9525">
            <a:solidFill>
              <a:srgbClr val="1C436A"/>
            </a:solidFill>
            <a:round/>
            <a:headEnd type="none" w="lg" len="lg"/>
            <a:tailEnd type="none" w="lg" len="lg"/>
          </a:ln>
        </p:spPr>
        <p:txBody>
          <a:bodyPr wrap="none" tIns="91440" bIns="91440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126603" y="884238"/>
            <a:ext cx="8708232" cy="0"/>
          </a:xfrm>
          <a:prstGeom prst="line">
            <a:avLst/>
          </a:prstGeom>
          <a:noFill/>
          <a:ln w="28575">
            <a:solidFill>
              <a:srgbClr val="1C436A"/>
            </a:solidFill>
            <a:round/>
            <a:headEnd type="none" w="lg" len="lg"/>
            <a:tailEnd type="none" w="lg" len="lg"/>
          </a:ln>
        </p:spPr>
        <p:txBody>
          <a:bodyPr wrap="none" tIns="91440" bIns="91440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" name="navigation8" descr="ujkm,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15041" y="41607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1974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5350" rtl="0" eaLnBrk="1" fontAlgn="base" hangingPunct="1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72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4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6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8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675" indent="-192088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7200" indent="-261938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4363" indent="-1555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71918685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7454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7935396" y="1940591"/>
            <a:ext cx="191238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042798" y="4114417"/>
            <a:ext cx="1697581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Printed 24.04.2014 20:59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6603" y="295925"/>
            <a:ext cx="7786474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6603" y="26988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00" dirty="0" smtClean="0">
                <a:solidFill>
                  <a:srgbClr val="808080"/>
                </a:solidFill>
                <a:latin typeface="Arial"/>
              </a:rPr>
              <a:t>TRACKER</a:t>
            </a:r>
            <a:endParaRPr lang="ru-RU" sz="14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2" y="927814"/>
            <a:ext cx="861853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sp>
        <p:nvSpPr>
          <p:cNvPr id="13" name="McK 4. Footnote" hidden="1"/>
          <p:cNvSpPr txBox="1">
            <a:spLocks noChangeArrowheads="1"/>
          </p:cNvSpPr>
          <p:nvPr/>
        </p:nvSpPr>
        <p:spPr bwMode="auto">
          <a:xfrm>
            <a:off x="119063" y="6141035"/>
            <a:ext cx="8548687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1 Сноска</a:t>
            </a:r>
          </a:p>
        </p:txBody>
      </p:sp>
      <p:sp>
        <p:nvSpPr>
          <p:cNvPr id="14" name="McK 5. Source" hidden="1"/>
          <p:cNvSpPr>
            <a:spLocks noChangeArrowheads="1"/>
          </p:cNvSpPr>
          <p:nvPr/>
        </p:nvSpPr>
        <p:spPr bwMode="auto">
          <a:xfrm>
            <a:off x="119063" y="6447632"/>
            <a:ext cx="6862762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/>
          <a:p>
            <a:pPr marL="609600" indent="-609600" defTabSz="895350">
              <a:tabLst>
                <a:tab pos="612775" algn="l"/>
              </a:tabLst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ИСТОЧНИК: источник</a:t>
            </a:r>
            <a:endParaRPr lang="ru-RU" sz="10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Title</a:t>
              </a:r>
            </a:p>
            <a:p>
              <a:r>
                <a:rPr lang="ru-RU" dirty="0" smtClean="0">
                  <a:solidFill>
                    <a:srgbClr val="808080"/>
                  </a:solidFill>
                </a:rPr>
                <a:t>Unit of measure</a:t>
              </a:r>
              <a:endParaRPr lang="ru-RU" dirty="0">
                <a:solidFill>
                  <a:srgbClr val="808080"/>
                </a:solidFill>
              </a:endParaRPr>
            </a:p>
          </p:txBody>
        </p:sp>
      </p:grpSp>
      <p:sp>
        <p:nvSpPr>
          <p:cNvPr id="23" name="Line 16"/>
          <p:cNvSpPr>
            <a:spLocks noChangeShapeType="1"/>
          </p:cNvSpPr>
          <p:nvPr userDrawn="1"/>
        </p:nvSpPr>
        <p:spPr bwMode="auto">
          <a:xfrm>
            <a:off x="119062" y="6326188"/>
            <a:ext cx="8714236" cy="0"/>
          </a:xfrm>
          <a:prstGeom prst="line">
            <a:avLst/>
          </a:prstGeom>
          <a:noFill/>
          <a:ln w="9525">
            <a:solidFill>
              <a:srgbClr val="1C436A"/>
            </a:solidFill>
            <a:round/>
            <a:headEnd type="none" w="lg" len="lg"/>
            <a:tailEnd type="none" w="lg" len="lg"/>
          </a:ln>
        </p:spPr>
        <p:txBody>
          <a:bodyPr wrap="none" tIns="91440" bIns="91440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126603" y="884238"/>
            <a:ext cx="8708232" cy="0"/>
          </a:xfrm>
          <a:prstGeom prst="line">
            <a:avLst/>
          </a:prstGeom>
          <a:noFill/>
          <a:ln w="28575">
            <a:solidFill>
              <a:srgbClr val="1C436A"/>
            </a:solidFill>
            <a:round/>
            <a:headEnd type="none" w="lg" len="lg"/>
            <a:tailEnd type="none" w="lg" len="lg"/>
          </a:ln>
        </p:spPr>
        <p:txBody>
          <a:bodyPr wrap="none" tIns="91440" bIns="91440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" name="navigation8" descr="ujkm,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15041" y="41607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40390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5350" rtl="0" eaLnBrk="1" fontAlgn="base" hangingPunct="1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72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4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6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8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675" indent="-192088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7200" indent="-261938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4363" indent="-1555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658963037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0526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7935396" y="1940591"/>
            <a:ext cx="191238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042798" y="4114417"/>
            <a:ext cx="1697581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Printed 24.04.2014 20:59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6603" y="295925"/>
            <a:ext cx="7786474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6603" y="26988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00" dirty="0" smtClean="0">
                <a:solidFill>
                  <a:srgbClr val="808080"/>
                </a:solidFill>
                <a:latin typeface="Arial"/>
              </a:rPr>
              <a:t>TRACKER</a:t>
            </a:r>
            <a:endParaRPr lang="ru-RU" sz="14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2" y="927814"/>
            <a:ext cx="861853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sp>
        <p:nvSpPr>
          <p:cNvPr id="13" name="McK 4. Footnote" hidden="1"/>
          <p:cNvSpPr txBox="1">
            <a:spLocks noChangeArrowheads="1"/>
          </p:cNvSpPr>
          <p:nvPr/>
        </p:nvSpPr>
        <p:spPr bwMode="auto">
          <a:xfrm>
            <a:off x="119063" y="6141035"/>
            <a:ext cx="8548687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1 Сноска</a:t>
            </a:r>
          </a:p>
        </p:txBody>
      </p:sp>
      <p:sp>
        <p:nvSpPr>
          <p:cNvPr id="14" name="McK 5. Source" hidden="1"/>
          <p:cNvSpPr>
            <a:spLocks noChangeArrowheads="1"/>
          </p:cNvSpPr>
          <p:nvPr/>
        </p:nvSpPr>
        <p:spPr bwMode="auto">
          <a:xfrm>
            <a:off x="119063" y="6447632"/>
            <a:ext cx="6862762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/>
          <a:p>
            <a:pPr marL="609600" indent="-609600" defTabSz="895350">
              <a:tabLst>
                <a:tab pos="612775" algn="l"/>
              </a:tabLst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ИСТОЧНИК: источник</a:t>
            </a:r>
            <a:endParaRPr lang="ru-RU" sz="10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Title</a:t>
              </a:r>
            </a:p>
            <a:p>
              <a:r>
                <a:rPr lang="ru-RU" dirty="0" smtClean="0">
                  <a:solidFill>
                    <a:srgbClr val="808080"/>
                  </a:solidFill>
                </a:rPr>
                <a:t>Unit of measure</a:t>
              </a:r>
              <a:endParaRPr lang="ru-RU" dirty="0">
                <a:solidFill>
                  <a:srgbClr val="808080"/>
                </a:solidFill>
              </a:endParaRPr>
            </a:p>
          </p:txBody>
        </p:sp>
      </p:grpSp>
      <p:sp>
        <p:nvSpPr>
          <p:cNvPr id="23" name="Line 16"/>
          <p:cNvSpPr>
            <a:spLocks noChangeShapeType="1"/>
          </p:cNvSpPr>
          <p:nvPr userDrawn="1"/>
        </p:nvSpPr>
        <p:spPr bwMode="auto">
          <a:xfrm>
            <a:off x="119062" y="6326188"/>
            <a:ext cx="8714236" cy="0"/>
          </a:xfrm>
          <a:prstGeom prst="line">
            <a:avLst/>
          </a:prstGeom>
          <a:noFill/>
          <a:ln w="9525">
            <a:solidFill>
              <a:srgbClr val="1C436A"/>
            </a:solidFill>
            <a:round/>
            <a:headEnd type="none" w="lg" len="lg"/>
            <a:tailEnd type="none" w="lg" len="lg"/>
          </a:ln>
        </p:spPr>
        <p:txBody>
          <a:bodyPr wrap="none" tIns="91440" bIns="91440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126603" y="884238"/>
            <a:ext cx="8708232" cy="0"/>
          </a:xfrm>
          <a:prstGeom prst="line">
            <a:avLst/>
          </a:prstGeom>
          <a:noFill/>
          <a:ln w="28575">
            <a:solidFill>
              <a:srgbClr val="1C436A"/>
            </a:solidFill>
            <a:round/>
            <a:headEnd type="none" w="lg" len="lg"/>
            <a:tailEnd type="none" w="lg" len="lg"/>
          </a:ln>
        </p:spPr>
        <p:txBody>
          <a:bodyPr wrap="none" tIns="91440" bIns="91440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" name="navigation8" descr="ujkm,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15041" y="41607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5612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7" r:id="rId2"/>
    <p:sldLayoutId id="2147483778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5350" rtl="0" eaLnBrk="1" fontAlgn="base" hangingPunct="1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72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4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6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8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675" indent="-192088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7200" indent="-261938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4363" indent="-1555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32893100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2574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7935398" y="1940593"/>
            <a:ext cx="191238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042798" y="4114419"/>
            <a:ext cx="1697581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Printed 24.04.2014 20:59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2565" y="1951038"/>
            <a:ext cx="430212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6603" y="295927"/>
            <a:ext cx="7786474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6603" y="26988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00" dirty="0" smtClean="0">
                <a:solidFill>
                  <a:srgbClr val="808080"/>
                </a:solidFill>
                <a:latin typeface="Arial"/>
              </a:rPr>
              <a:t>TRACKER</a:t>
            </a:r>
            <a:endParaRPr lang="ru-RU" sz="14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4" y="927814"/>
            <a:ext cx="861853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sp>
        <p:nvSpPr>
          <p:cNvPr id="13" name="McK 4. Footnote" hidden="1"/>
          <p:cNvSpPr txBox="1">
            <a:spLocks noChangeArrowheads="1"/>
          </p:cNvSpPr>
          <p:nvPr/>
        </p:nvSpPr>
        <p:spPr bwMode="auto">
          <a:xfrm>
            <a:off x="119063" y="6141035"/>
            <a:ext cx="8548687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1 Сноска</a:t>
            </a:r>
          </a:p>
        </p:txBody>
      </p:sp>
      <p:sp>
        <p:nvSpPr>
          <p:cNvPr id="14" name="McK 5. Source" hidden="1"/>
          <p:cNvSpPr>
            <a:spLocks noChangeArrowheads="1"/>
          </p:cNvSpPr>
          <p:nvPr/>
        </p:nvSpPr>
        <p:spPr bwMode="auto">
          <a:xfrm>
            <a:off x="119063" y="6447632"/>
            <a:ext cx="6862762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/>
          <a:p>
            <a:pPr marL="609472" indent="-609472" defTabSz="895160">
              <a:tabLst>
                <a:tab pos="612645" algn="l"/>
              </a:tabLst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ИСТОЧНИК: источник</a:t>
            </a:r>
            <a:endParaRPr lang="ru-RU" sz="10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52565" y="1127125"/>
            <a:ext cx="42640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Title</a:t>
              </a:r>
            </a:p>
            <a:p>
              <a:r>
                <a:rPr lang="ru-RU" dirty="0" smtClean="0">
                  <a:solidFill>
                    <a:srgbClr val="808080"/>
                  </a:solidFill>
                </a:rPr>
                <a:t>Unit of measure</a:t>
              </a:r>
              <a:endParaRPr lang="ru-RU" dirty="0">
                <a:solidFill>
                  <a:srgbClr val="808080"/>
                </a:solidFill>
              </a:endParaRPr>
            </a:p>
          </p:txBody>
        </p:sp>
      </p:grpSp>
      <p:sp>
        <p:nvSpPr>
          <p:cNvPr id="23" name="Line 16"/>
          <p:cNvSpPr>
            <a:spLocks noChangeShapeType="1"/>
          </p:cNvSpPr>
          <p:nvPr userDrawn="1"/>
        </p:nvSpPr>
        <p:spPr bwMode="auto">
          <a:xfrm>
            <a:off x="119062" y="6326188"/>
            <a:ext cx="8714236" cy="0"/>
          </a:xfrm>
          <a:prstGeom prst="line">
            <a:avLst/>
          </a:prstGeom>
          <a:noFill/>
          <a:ln w="952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1420" tIns="91420" rIns="91420" bIns="91420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126603" y="884238"/>
            <a:ext cx="8708232" cy="0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1420" tIns="91420" rIns="91420" bIns="91420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" name="navigation8" descr="ujkm,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15041" y="41607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266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</p:sldLayoutIdLst>
  <p:hf sldNum="0" hdr="0" dt="0"/>
  <p:txStyles>
    <p:titleStyle>
      <a:lvl1pPr algn="l" defTabSz="895160" rtl="0" eaLnBrk="1" fontAlgn="base" hangingPunct="1">
        <a:spcBef>
          <a:spcPct val="0"/>
        </a:spcBef>
        <a:spcAft>
          <a:spcPct val="0"/>
        </a:spcAft>
        <a:tabLst>
          <a:tab pos="357112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516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516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516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516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7102" algn="l" defTabSz="89516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206" algn="l" defTabSz="89516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309" algn="l" defTabSz="89516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413" algn="l" defTabSz="89516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160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634" indent="-192047" algn="l" defTabSz="8951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7102" indent="-261882" algn="l" defTabSz="8951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4233" indent="-155542" algn="l" defTabSz="8951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9648" indent="-130148" algn="l" defTabSz="8951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9648" indent="-130148" algn="l" defTabSz="8951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9648" indent="-130148" algn="l" defTabSz="8951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9648" indent="-130148" algn="l" defTabSz="8951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9648" indent="-130148" algn="l" defTabSz="8951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2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6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09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13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16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18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22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24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29852690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4618" name="think-cell Slide" r:id="rId7" imgW="360" imgH="360" progId="TCLayout.ActiveDocument.1">
                  <p:embed/>
                </p:oleObj>
              </mc:Choice>
              <mc:Fallback>
                <p:oleObj name="think-cell Slide" r:id="rId7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7935397" y="1940592"/>
            <a:ext cx="191238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042798" y="4114418"/>
            <a:ext cx="1697581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Printed 24.04.2014 20:59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2564" y="1951038"/>
            <a:ext cx="430212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6603" y="295926"/>
            <a:ext cx="7786474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6603" y="26988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00" dirty="0" smtClean="0">
                <a:solidFill>
                  <a:srgbClr val="808080"/>
                </a:solidFill>
                <a:latin typeface="Arial"/>
              </a:rPr>
              <a:t>TRACKER</a:t>
            </a:r>
            <a:endParaRPr lang="ru-RU" sz="14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3" y="927814"/>
            <a:ext cx="861853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sp>
        <p:nvSpPr>
          <p:cNvPr id="13" name="McK 4. Footnote" hidden="1"/>
          <p:cNvSpPr txBox="1">
            <a:spLocks noChangeArrowheads="1"/>
          </p:cNvSpPr>
          <p:nvPr/>
        </p:nvSpPr>
        <p:spPr bwMode="auto">
          <a:xfrm>
            <a:off x="119063" y="6141035"/>
            <a:ext cx="8548687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1 Сноска</a:t>
            </a:r>
          </a:p>
        </p:txBody>
      </p:sp>
      <p:sp>
        <p:nvSpPr>
          <p:cNvPr id="14" name="McK 5. Source" hidden="1"/>
          <p:cNvSpPr>
            <a:spLocks noChangeArrowheads="1"/>
          </p:cNvSpPr>
          <p:nvPr/>
        </p:nvSpPr>
        <p:spPr bwMode="auto">
          <a:xfrm>
            <a:off x="119063" y="6447632"/>
            <a:ext cx="6862762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/>
          <a:p>
            <a:pPr marL="609536" indent="-609536" defTabSz="895255">
              <a:tabLst>
                <a:tab pos="612710" algn="l"/>
              </a:tabLst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ИСТОЧНИК: источник</a:t>
            </a:r>
            <a:endParaRPr lang="ru-RU" sz="10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52564" y="1127125"/>
            <a:ext cx="42640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Title</a:t>
              </a:r>
            </a:p>
            <a:p>
              <a:r>
                <a:rPr lang="ru-RU" dirty="0" smtClean="0">
                  <a:solidFill>
                    <a:srgbClr val="808080"/>
                  </a:solidFill>
                </a:rPr>
                <a:t>Unit of measure</a:t>
              </a:r>
              <a:endParaRPr lang="ru-RU" dirty="0">
                <a:solidFill>
                  <a:srgbClr val="808080"/>
                </a:solidFill>
              </a:endParaRPr>
            </a:p>
          </p:txBody>
        </p:sp>
      </p:grpSp>
      <p:sp>
        <p:nvSpPr>
          <p:cNvPr id="23" name="Line 16"/>
          <p:cNvSpPr>
            <a:spLocks noChangeShapeType="1"/>
          </p:cNvSpPr>
          <p:nvPr userDrawn="1"/>
        </p:nvSpPr>
        <p:spPr bwMode="auto">
          <a:xfrm>
            <a:off x="119062" y="6326188"/>
            <a:ext cx="8714236" cy="0"/>
          </a:xfrm>
          <a:prstGeom prst="line">
            <a:avLst/>
          </a:prstGeom>
          <a:noFill/>
          <a:ln w="952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1430" tIns="91430" rIns="91430" bIns="91430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126603" y="884238"/>
            <a:ext cx="8708232" cy="0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1430" tIns="91430" rIns="91430" bIns="91430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" name="navigation8" descr="ujkm,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15041" y="41607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16450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</p:sldLayoutIdLst>
  <p:hf hdr="0" dt="0"/>
  <p:txStyles>
    <p:titleStyle>
      <a:lvl1pPr algn="l" defTabSz="895255" rtl="0" eaLnBrk="1" fontAlgn="base" hangingPunct="1">
        <a:spcBef>
          <a:spcPct val="0"/>
        </a:spcBef>
        <a:spcAft>
          <a:spcPct val="0"/>
        </a:spcAft>
        <a:tabLst>
          <a:tab pos="357150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7151"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303"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454"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607"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655" indent="-192067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7151" indent="-261910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4298" indent="-155558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9728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9728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9728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9728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9728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3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4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07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58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09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12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12170935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5641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7935396" y="1940591"/>
            <a:ext cx="191238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042798" y="4114417"/>
            <a:ext cx="1697581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Printed 24.04.2014 20:59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6603" y="295925"/>
            <a:ext cx="7786474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6603" y="26988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00" dirty="0" smtClean="0">
                <a:solidFill>
                  <a:srgbClr val="808080"/>
                </a:solidFill>
                <a:latin typeface="Arial"/>
              </a:rPr>
              <a:t>TRACKER</a:t>
            </a:r>
            <a:endParaRPr lang="ru-RU" sz="14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2" y="927814"/>
            <a:ext cx="861853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sp>
        <p:nvSpPr>
          <p:cNvPr id="13" name="McK 4. Footnote" hidden="1"/>
          <p:cNvSpPr txBox="1">
            <a:spLocks noChangeArrowheads="1"/>
          </p:cNvSpPr>
          <p:nvPr/>
        </p:nvSpPr>
        <p:spPr bwMode="auto">
          <a:xfrm>
            <a:off x="119063" y="6141035"/>
            <a:ext cx="8548687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1 Сноска</a:t>
            </a:r>
          </a:p>
        </p:txBody>
      </p:sp>
      <p:sp>
        <p:nvSpPr>
          <p:cNvPr id="14" name="McK 5. Source" hidden="1"/>
          <p:cNvSpPr>
            <a:spLocks noChangeArrowheads="1"/>
          </p:cNvSpPr>
          <p:nvPr/>
        </p:nvSpPr>
        <p:spPr bwMode="auto">
          <a:xfrm>
            <a:off x="119063" y="6447632"/>
            <a:ext cx="6862762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/>
          <a:p>
            <a:pPr marL="609600" indent="-609600" defTabSz="895350">
              <a:tabLst>
                <a:tab pos="612775" algn="l"/>
              </a:tabLst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ИСТОЧНИК: источник</a:t>
            </a:r>
            <a:endParaRPr lang="ru-RU" sz="10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Title</a:t>
              </a:r>
            </a:p>
            <a:p>
              <a:r>
                <a:rPr lang="ru-RU" dirty="0" smtClean="0">
                  <a:solidFill>
                    <a:srgbClr val="808080"/>
                  </a:solidFill>
                </a:rPr>
                <a:t>Unit of measure</a:t>
              </a:r>
              <a:endParaRPr lang="ru-RU" dirty="0">
                <a:solidFill>
                  <a:srgbClr val="808080"/>
                </a:solidFill>
              </a:endParaRPr>
            </a:p>
          </p:txBody>
        </p:sp>
      </p:grpSp>
      <p:sp>
        <p:nvSpPr>
          <p:cNvPr id="23" name="Line 16"/>
          <p:cNvSpPr>
            <a:spLocks noChangeShapeType="1"/>
          </p:cNvSpPr>
          <p:nvPr userDrawn="1"/>
        </p:nvSpPr>
        <p:spPr bwMode="auto">
          <a:xfrm>
            <a:off x="119062" y="6326188"/>
            <a:ext cx="8714236" cy="0"/>
          </a:xfrm>
          <a:prstGeom prst="line">
            <a:avLst/>
          </a:prstGeom>
          <a:noFill/>
          <a:ln w="9525">
            <a:solidFill>
              <a:srgbClr val="1C436A"/>
            </a:solidFill>
            <a:round/>
            <a:headEnd type="none" w="lg" len="lg"/>
            <a:tailEnd type="none" w="lg" len="lg"/>
          </a:ln>
        </p:spPr>
        <p:txBody>
          <a:bodyPr wrap="none" tIns="91440" bIns="91440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126603" y="884238"/>
            <a:ext cx="8708232" cy="0"/>
          </a:xfrm>
          <a:prstGeom prst="line">
            <a:avLst/>
          </a:prstGeom>
          <a:noFill/>
          <a:ln w="28575">
            <a:solidFill>
              <a:srgbClr val="1C436A"/>
            </a:solidFill>
            <a:round/>
            <a:headEnd type="none" w="lg" len="lg"/>
            <a:tailEnd type="none" w="lg" len="lg"/>
          </a:ln>
        </p:spPr>
        <p:txBody>
          <a:bodyPr wrap="none" tIns="91440" bIns="91440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" name="navigation8" descr="ujkm,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15041" y="41607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654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5350" rtl="0" eaLnBrk="1" fontAlgn="base" hangingPunct="1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72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4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6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8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675" indent="-192088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7200" indent="-261938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4363" indent="-1555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085985970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689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7935406" y="1940600"/>
            <a:ext cx="191238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042805" y="4114426"/>
            <a:ext cx="1697581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24.04.2014 20:59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2573" y="1951039"/>
            <a:ext cx="430212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6606" y="295932"/>
            <a:ext cx="7786474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6606" y="26989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00" dirty="0" smtClean="0">
                <a:solidFill>
                  <a:srgbClr val="808080"/>
                </a:solidFill>
                <a:latin typeface="Arial"/>
              </a:rPr>
              <a:t>TRACKER</a:t>
            </a:r>
            <a:endParaRPr lang="ru-RU" sz="14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70" y="927815"/>
            <a:ext cx="861853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smtClean="0">
                <a:solidFill>
                  <a:srgbClr val="808080"/>
                </a:solidFill>
              </a:rPr>
              <a:t>Unit of measure</a:t>
            </a:r>
            <a:endParaRPr lang="ru-RU" sz="1600" dirty="0" smtClean="0">
              <a:solidFill>
                <a:srgbClr val="808080"/>
              </a:solidFill>
            </a:endParaRPr>
          </a:p>
        </p:txBody>
      </p:sp>
      <p:sp>
        <p:nvSpPr>
          <p:cNvPr id="13" name="McK 4. Footnote" hidden="1"/>
          <p:cNvSpPr txBox="1">
            <a:spLocks noChangeArrowheads="1"/>
          </p:cNvSpPr>
          <p:nvPr/>
        </p:nvSpPr>
        <p:spPr bwMode="auto">
          <a:xfrm>
            <a:off x="119065" y="6136775"/>
            <a:ext cx="8548687" cy="15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000" smtClean="0">
                <a:solidFill>
                  <a:srgbClr val="000000"/>
                </a:solidFill>
                <a:latin typeface="Arial"/>
              </a:rPr>
              <a:t>1 Сноска</a:t>
            </a:r>
            <a:endParaRPr lang="ru-RU" sz="1000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McK 5. Source" hidden="1"/>
          <p:cNvSpPr>
            <a:spLocks noChangeArrowheads="1"/>
          </p:cNvSpPr>
          <p:nvPr/>
        </p:nvSpPr>
        <p:spPr bwMode="auto">
          <a:xfrm>
            <a:off x="119064" y="6447632"/>
            <a:ext cx="6862762" cy="15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/>
          <a:p>
            <a:pPr marL="608705" indent="-608705" defTabSz="894036">
              <a:tabLst>
                <a:tab pos="611874" algn="l"/>
              </a:tabLst>
            </a:pPr>
            <a:r>
              <a:rPr lang="ru-RU" sz="1000" err="1" smtClean="0">
                <a:solidFill>
                  <a:srgbClr val="000000"/>
                </a:solidFill>
                <a:latin typeface="Arial"/>
              </a:rPr>
              <a:t>ИСТОЧНИК</a:t>
            </a:r>
            <a:r>
              <a:rPr lang="ru-RU" sz="1000" smtClean="0">
                <a:solidFill>
                  <a:srgbClr val="000000"/>
                </a:solidFill>
                <a:latin typeface="Arial"/>
              </a:rPr>
              <a:t>: источник</a:t>
            </a:r>
            <a:endParaRPr lang="ru-RU" sz="10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52573" y="1123962"/>
            <a:ext cx="4264025" cy="511176"/>
            <a:chOff x="915" y="708"/>
            <a:chExt cx="2686" cy="322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08"/>
              <a:ext cx="2686" cy="32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Title</a:t>
              </a:r>
            </a:p>
            <a:p>
              <a:r>
                <a:rPr lang="ru-RU" smtClean="0">
                  <a:solidFill>
                    <a:srgbClr val="808080"/>
                  </a:solidFill>
                </a:rPr>
                <a:t>Unit of measure</a:t>
              </a:r>
              <a:endParaRPr lang="ru-RU" dirty="0">
                <a:solidFill>
                  <a:srgbClr val="808080"/>
                </a:solidFill>
              </a:endParaRPr>
            </a:p>
          </p:txBody>
        </p:sp>
      </p:grpSp>
      <p:sp>
        <p:nvSpPr>
          <p:cNvPr id="23" name="Line 16"/>
          <p:cNvSpPr>
            <a:spLocks noChangeShapeType="1"/>
          </p:cNvSpPr>
          <p:nvPr userDrawn="1"/>
        </p:nvSpPr>
        <p:spPr bwMode="auto">
          <a:xfrm>
            <a:off x="119064" y="6326188"/>
            <a:ext cx="8714236" cy="0"/>
          </a:xfrm>
          <a:prstGeom prst="line">
            <a:avLst/>
          </a:prstGeom>
          <a:noFill/>
          <a:ln w="952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1306" tIns="91306" rIns="91306" bIns="91306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126606" y="884238"/>
            <a:ext cx="8708232" cy="0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1306" tIns="91306" rIns="91306" bIns="91306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" name="navigation8" descr="ujkm,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15041" y="41607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680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</p:sldLayoutIdLst>
  <p:hf hdr="0" ftr="0" dt="0"/>
  <p:txStyles>
    <p:titleStyle>
      <a:lvl1pPr algn="l" defTabSz="894036" rtl="0" eaLnBrk="1" fontAlgn="base" hangingPunct="1">
        <a:spcBef>
          <a:spcPct val="0"/>
        </a:spcBef>
        <a:spcAft>
          <a:spcPct val="0"/>
        </a:spcAft>
        <a:tabLst>
          <a:tab pos="356664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6525"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3058"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69583"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6114"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391" indent="-191805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6525" indent="-261553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3462" indent="-155347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8706" indent="-129982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8706" indent="-129982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8706" indent="-129982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8706" indent="-129982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8706" indent="-129982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5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58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583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14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46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174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01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33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62036602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0759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7935431" y="1940613"/>
            <a:ext cx="191238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042805" y="4114428"/>
            <a:ext cx="1697581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24.04.2014 20:59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2573" y="1951039"/>
            <a:ext cx="430212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6606" y="295939"/>
            <a:ext cx="7786474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6606" y="26989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00" dirty="0" smtClean="0">
                <a:solidFill>
                  <a:srgbClr val="808080"/>
                </a:solidFill>
                <a:latin typeface="Arial"/>
              </a:rPr>
              <a:t>TRACKER</a:t>
            </a:r>
            <a:endParaRPr lang="ru-RU" sz="14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95" y="927815"/>
            <a:ext cx="861853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smtClean="0">
                <a:solidFill>
                  <a:srgbClr val="808080"/>
                </a:solidFill>
              </a:rPr>
              <a:t>Unit of measure</a:t>
            </a:r>
            <a:endParaRPr lang="ru-RU" sz="1600" dirty="0" smtClean="0">
              <a:solidFill>
                <a:srgbClr val="808080"/>
              </a:solidFill>
            </a:endParaRPr>
          </a:p>
        </p:txBody>
      </p:sp>
      <p:sp>
        <p:nvSpPr>
          <p:cNvPr id="13" name="McK 4. Footnote" hidden="1"/>
          <p:cNvSpPr txBox="1">
            <a:spLocks noChangeArrowheads="1"/>
          </p:cNvSpPr>
          <p:nvPr/>
        </p:nvSpPr>
        <p:spPr bwMode="auto">
          <a:xfrm>
            <a:off x="119065" y="6136775"/>
            <a:ext cx="8548687" cy="15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000" smtClean="0">
                <a:solidFill>
                  <a:srgbClr val="000000"/>
                </a:solidFill>
                <a:latin typeface="Arial"/>
              </a:rPr>
              <a:t>1 Сноска</a:t>
            </a:r>
            <a:endParaRPr lang="ru-RU" sz="1000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McK 5. Source" hidden="1"/>
          <p:cNvSpPr>
            <a:spLocks noChangeArrowheads="1"/>
          </p:cNvSpPr>
          <p:nvPr/>
        </p:nvSpPr>
        <p:spPr bwMode="auto">
          <a:xfrm>
            <a:off x="119064" y="6447632"/>
            <a:ext cx="6862762" cy="15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/>
          <a:p>
            <a:pPr marL="607094" indent="-607094" defTabSz="891669">
              <a:tabLst>
                <a:tab pos="610254" algn="l"/>
              </a:tabLst>
            </a:pPr>
            <a:r>
              <a:rPr lang="ru-RU" sz="1000" err="1" smtClean="0">
                <a:solidFill>
                  <a:srgbClr val="000000"/>
                </a:solidFill>
                <a:latin typeface="Arial"/>
              </a:rPr>
              <a:t>ИСТОЧНИК</a:t>
            </a:r>
            <a:r>
              <a:rPr lang="ru-RU" sz="1000" smtClean="0">
                <a:solidFill>
                  <a:srgbClr val="000000"/>
                </a:solidFill>
                <a:latin typeface="Arial"/>
              </a:rPr>
              <a:t>: источник</a:t>
            </a:r>
            <a:endParaRPr lang="ru-RU" sz="10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52573" y="1123982"/>
            <a:ext cx="4264025" cy="511176"/>
            <a:chOff x="915" y="708"/>
            <a:chExt cx="2686" cy="322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08"/>
              <a:ext cx="2686" cy="32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Title</a:t>
              </a:r>
            </a:p>
            <a:p>
              <a:r>
                <a:rPr lang="ru-RU" smtClean="0">
                  <a:solidFill>
                    <a:srgbClr val="808080"/>
                  </a:solidFill>
                </a:rPr>
                <a:t>Unit of measure</a:t>
              </a:r>
              <a:endParaRPr lang="ru-RU" dirty="0">
                <a:solidFill>
                  <a:srgbClr val="808080"/>
                </a:solidFill>
              </a:endParaRPr>
            </a:p>
          </p:txBody>
        </p:sp>
      </p:grpSp>
      <p:sp>
        <p:nvSpPr>
          <p:cNvPr id="23" name="Line 16"/>
          <p:cNvSpPr>
            <a:spLocks noChangeShapeType="1"/>
          </p:cNvSpPr>
          <p:nvPr userDrawn="1"/>
        </p:nvSpPr>
        <p:spPr bwMode="auto">
          <a:xfrm>
            <a:off x="119064" y="6326188"/>
            <a:ext cx="8714236" cy="0"/>
          </a:xfrm>
          <a:prstGeom prst="line">
            <a:avLst/>
          </a:prstGeom>
          <a:noFill/>
          <a:ln w="952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1066" tIns="91066" rIns="91066" bIns="91066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126606" y="884238"/>
            <a:ext cx="8708232" cy="0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1066" tIns="91066" rIns="91066" bIns="91066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" name="navigation8" descr="ujkm,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15041" y="41607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988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</p:sldLayoutIdLst>
  <p:hf hdr="0" ftr="0" dt="0"/>
  <p:txStyles>
    <p:titleStyle>
      <a:lvl1pPr algn="l" defTabSz="891669" rtl="0" eaLnBrk="1" fontAlgn="base" hangingPunct="1">
        <a:spcBef>
          <a:spcPct val="0"/>
        </a:spcBef>
        <a:spcAft>
          <a:spcPct val="0"/>
        </a:spcAft>
        <a:tabLst>
          <a:tab pos="355720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166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166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166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166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5316" algn="l" defTabSz="89166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0642" algn="l" defTabSz="89166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65959" algn="l" defTabSz="89166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1278" algn="l" defTabSz="89166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166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2881" indent="-191298" algn="l" defTabSz="89166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5316" indent="-260861" algn="l" defTabSz="89166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1839" indent="-154939" algn="l" defTabSz="89166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6725" indent="-129639" algn="l" defTabSz="89166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6725" indent="-129639" algn="l" defTabSz="89166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6725" indent="-129639" algn="l" defTabSz="89166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6725" indent="-129639" algn="l" defTabSz="89166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6725" indent="-129639" algn="l" defTabSz="89166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0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316" algn="l" defTabSz="910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642" algn="l" defTabSz="910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959" algn="l" defTabSz="910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1278" algn="l" defTabSz="910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6605" algn="l" defTabSz="910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1924" algn="l" defTabSz="910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7243" algn="l" defTabSz="910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2566" algn="l" defTabSz="910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94868" y="6320080"/>
            <a:ext cx="614543" cy="37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rgbClr val="003274"/>
                </a:solidFill>
                <a:latin typeface="Arial" charset="0"/>
                <a:cs typeface="+mn-cs"/>
              </a:defRPr>
            </a:lvl1pPr>
          </a:lstStyle>
          <a:p>
            <a:pPr defTabSz="893646" fontAlgn="auto">
              <a:spcBef>
                <a:spcPts val="0"/>
              </a:spcBef>
              <a:spcAft>
                <a:spcPts val="0"/>
              </a:spcAft>
              <a:defRPr/>
            </a:pPr>
            <a:fld id="{D2D294E2-D88B-412B-BD84-3B9EE70089FC}" type="slidenum">
              <a:rPr lang="ru-RU" smtClean="0"/>
              <a:pPr defTabSz="893646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8963" y="1103141"/>
            <a:ext cx="8256658" cy="504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8963" y="0"/>
            <a:ext cx="7480311" cy="942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45" name="navigation8" descr="ujkm,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845949" y="104245"/>
            <a:ext cx="869695" cy="77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8827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4682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893646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40469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787291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76868" indent="-176868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6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2185" indent="-173766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7"/>
        </a:buBlip>
        <a:defRPr sz="1400">
          <a:solidFill>
            <a:schemeClr val="tx1"/>
          </a:solidFill>
          <a:latin typeface="+mn-lt"/>
          <a:cs typeface="+mn-cs"/>
        </a:defRPr>
      </a:lvl2pPr>
      <a:lvl3pPr marL="1135675" indent="-262198" algn="l" rtl="0" eaLnBrk="0" fontAlgn="base" hangingPunct="0">
        <a:spcBef>
          <a:spcPct val="0"/>
        </a:spcBef>
        <a:spcAft>
          <a:spcPct val="30000"/>
        </a:spcAft>
        <a:buBlip>
          <a:blip r:embed="rId17"/>
        </a:buBlip>
        <a:defRPr sz="2200">
          <a:solidFill>
            <a:schemeClr val="tx1"/>
          </a:solidFill>
          <a:latin typeface="+mn-lt"/>
          <a:cs typeface="+mn-cs"/>
        </a:defRPr>
      </a:lvl3pPr>
      <a:lvl4pPr marL="1627493" indent="-223408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26218" indent="-22340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473041" indent="-22340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19861" indent="-22340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366685" indent="-22340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13510" indent="-22340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89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6820" algn="l" defTabSz="89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3646" algn="l" defTabSz="89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0469" algn="l" defTabSz="89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87291" algn="l" defTabSz="89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34114" algn="l" defTabSz="89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80938" algn="l" defTabSz="89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27760" algn="l" defTabSz="89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74583" algn="l" defTabSz="89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9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18"/>
            </p:custData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434" name="think-cell Slide" r:id="rId20" imgW="429" imgH="429" progId="TCLayout.ActiveDocument.1">
                  <p:embed/>
                </p:oleObj>
              </mc:Choice>
              <mc:Fallback>
                <p:oleObj name="think-cell Slide" r:id="rId20" imgW="429" imgH="429" progId="TCLayout.ActiveDocument.1">
                  <p:embed/>
                  <p:pic>
                    <p:nvPicPr>
                      <p:cNvPr id="0" name="Picture 2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8963" y="1103133"/>
            <a:ext cx="8256658" cy="504577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8963" y="0"/>
            <a:ext cx="7480311" cy="9428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845928" y="104245"/>
            <a:ext cx="869695" cy="77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"/>
          <p:cNvSpPr txBox="1">
            <a:spLocks/>
          </p:cNvSpPr>
          <p:nvPr userDrawn="1"/>
        </p:nvSpPr>
        <p:spPr>
          <a:xfrm>
            <a:off x="8545514" y="6435725"/>
            <a:ext cx="208756" cy="1524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lvl="0"/>
            <a:fld id="{42C328C1-A84F-4A39-A664-DBA00541A8C6}" type="slidenum">
              <a:rPr lang="en-US" smtClean="0"/>
              <a:pPr lv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33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48009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896017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44026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792034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77337" indent="-177337" algn="l" rtl="0" eaLnBrk="1" fontAlgn="base" hangingPunct="1">
        <a:lnSpc>
          <a:spcPct val="110000"/>
        </a:lnSpc>
        <a:spcBef>
          <a:spcPct val="40000"/>
        </a:spcBef>
        <a:spcAft>
          <a:spcPct val="20000"/>
        </a:spcAft>
        <a:buBlip>
          <a:blip r:embed="rId23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3119" indent="-174225" algn="l" rtl="0" eaLnBrk="1" fontAlgn="base" hangingPunct="1">
        <a:lnSpc>
          <a:spcPct val="110000"/>
        </a:lnSpc>
        <a:spcBef>
          <a:spcPct val="0"/>
        </a:spcBef>
        <a:spcAft>
          <a:spcPct val="20000"/>
        </a:spcAft>
        <a:buBlip>
          <a:blip r:embed="rId24"/>
        </a:buBlip>
        <a:defRPr sz="1400">
          <a:solidFill>
            <a:schemeClr val="tx1"/>
          </a:solidFill>
          <a:latin typeface="+mn-lt"/>
          <a:cs typeface="+mn-cs"/>
        </a:defRPr>
      </a:lvl2pPr>
      <a:lvl3pPr marL="1138688" indent="-262894" algn="l" rtl="0" eaLnBrk="1" fontAlgn="base" hangingPunct="1">
        <a:spcBef>
          <a:spcPct val="0"/>
        </a:spcBef>
        <a:spcAft>
          <a:spcPct val="30000"/>
        </a:spcAft>
        <a:buBlip>
          <a:blip r:embed="rId24"/>
        </a:buBlip>
        <a:defRPr sz="2200">
          <a:solidFill>
            <a:schemeClr val="tx1"/>
          </a:solidFill>
          <a:latin typeface="+mn-lt"/>
          <a:cs typeface="+mn-cs"/>
        </a:defRPr>
      </a:lvl3pPr>
      <a:lvl4pPr marL="1631809" indent="-224004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31595" indent="-22400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479603" indent="-22400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27612" indent="-22400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375620" indent="-22400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23629" indent="-22400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8009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6017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026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2034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0043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88051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36060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84068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Объект 1" hidden="1"/>
          <p:cNvGraphicFramePr>
            <a:graphicFrameLocks noChangeAspect="1"/>
          </p:cNvGraphicFramePr>
          <p:nvPr userDrawn="1">
            <p:custDataLst>
              <p:tags r:id="rId14"/>
            </p:custDataLst>
          </p:nvPr>
        </p:nvGraphicFramePr>
        <p:xfrm>
          <a:off x="1557" y="1558"/>
          <a:ext cx="1555" cy="15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0287" name="think-cell Slide" r:id="rId16" imgW="360" imgH="360" progId="TCLayout.ActiveDocument.1">
                  <p:embed/>
                </p:oleObj>
              </mc:Choice>
              <mc:Fallback>
                <p:oleObj name="think-cell Slide" r:id="rId16" imgW="360" imgH="360" progId="TCLayout.ActiveDocument.1">
                  <p:embed/>
                  <p:pic>
                    <p:nvPicPr>
                      <p:cNvPr id="0" name="Picture 3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7" y="1558"/>
                        <a:ext cx="1555" cy="15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8963" y="1103133"/>
            <a:ext cx="8256658" cy="504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8963" y="0"/>
            <a:ext cx="7480311" cy="942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pic>
        <p:nvPicPr>
          <p:cNvPr id="1030" name="navigation8" descr="ujkm,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927" y="104245"/>
            <a:ext cx="869695" cy="77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"/>
          <p:cNvSpPr txBox="1">
            <a:spLocks/>
          </p:cNvSpPr>
          <p:nvPr userDrawn="1"/>
        </p:nvSpPr>
        <p:spPr>
          <a:xfrm>
            <a:off x="8545514" y="6435725"/>
            <a:ext cx="208756" cy="1524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lvl="0"/>
            <a:fld id="{42C328C1-A84F-4A39-A664-DBA00541A8C6}" type="slidenum">
              <a:rPr lang="en-US" smtClean="0"/>
              <a:pPr lvl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48009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896017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44026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792034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77337" indent="-177337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9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3119" indent="-174225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20"/>
        </a:buBlip>
        <a:defRPr sz="1400">
          <a:solidFill>
            <a:schemeClr val="tx1"/>
          </a:solidFill>
          <a:latin typeface="+mn-lt"/>
          <a:cs typeface="+mn-cs"/>
        </a:defRPr>
      </a:lvl2pPr>
      <a:lvl3pPr marL="1138688" indent="-262894" algn="l" rtl="0" eaLnBrk="0" fontAlgn="base" hangingPunct="0">
        <a:spcBef>
          <a:spcPct val="0"/>
        </a:spcBef>
        <a:spcAft>
          <a:spcPct val="30000"/>
        </a:spcAft>
        <a:buBlip>
          <a:blip r:embed="rId20"/>
        </a:buBlip>
        <a:defRPr sz="2200">
          <a:solidFill>
            <a:schemeClr val="tx1"/>
          </a:solidFill>
          <a:latin typeface="+mn-lt"/>
          <a:cs typeface="+mn-cs"/>
        </a:defRPr>
      </a:lvl3pPr>
      <a:lvl4pPr marL="1631809" indent="-22400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31595" indent="-22400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479603" indent="-22400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27612" indent="-22400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375620" indent="-22400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23629" indent="-22400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8009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6017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026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2034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0043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88051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36060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84068" algn="l" defTabSz="8960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94855" y="6320054"/>
            <a:ext cx="614543" cy="37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C869C1A-6700-4E1E-B3C0-A8988788D43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8963" y="1103132"/>
            <a:ext cx="8256658" cy="504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8963" y="0"/>
            <a:ext cx="7480311" cy="942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926" y="104245"/>
            <a:ext cx="869695" cy="77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5277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48056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896112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44168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792224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77356" indent="-177356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6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3156" indent="-174244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7"/>
        </a:buBlip>
        <a:defRPr sz="1400">
          <a:solidFill>
            <a:schemeClr val="tx1"/>
          </a:solidFill>
          <a:latin typeface="+mn-lt"/>
          <a:cs typeface="+mn-cs"/>
        </a:defRPr>
      </a:lvl2pPr>
      <a:lvl3pPr marL="1138809" indent="-262922" algn="l" rtl="0" eaLnBrk="0" fontAlgn="base" hangingPunct="0">
        <a:spcBef>
          <a:spcPct val="0"/>
        </a:spcBef>
        <a:spcAft>
          <a:spcPct val="30000"/>
        </a:spcAft>
        <a:buBlip>
          <a:blip r:embed="rId17"/>
        </a:buBlip>
        <a:defRPr sz="2200">
          <a:solidFill>
            <a:schemeClr val="tx1"/>
          </a:solidFill>
          <a:latin typeface="+mn-lt"/>
          <a:cs typeface="+mn-cs"/>
        </a:defRPr>
      </a:lvl3pPr>
      <a:lvl4pPr marL="1631982" indent="-224028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31810" indent="-22402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479866" indent="-22402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27922" indent="-22402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375978" indent="-22402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24034" indent="-22402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8056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6112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2224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0280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88336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36392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84448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852668815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9028" name="think-cell Slide" r:id="rId7" imgW="360" imgH="360" progId="TCLayout.ActiveDocument.1">
                  <p:embed/>
                </p:oleObj>
              </mc:Choice>
              <mc:Fallback>
                <p:oleObj name="think-cell Slide" r:id="rId7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7935397" y="1940592"/>
            <a:ext cx="191238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042798" y="4114418"/>
            <a:ext cx="1697581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Printed 24.04.2014 20:59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2564" y="1951038"/>
            <a:ext cx="430212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6603" y="295926"/>
            <a:ext cx="7786474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6603" y="26988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00" dirty="0" smtClean="0">
                <a:solidFill>
                  <a:srgbClr val="808080"/>
                </a:solidFill>
                <a:latin typeface="Arial"/>
              </a:rPr>
              <a:t>TRACKER</a:t>
            </a:r>
            <a:endParaRPr lang="ru-RU" sz="14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3" y="927814"/>
            <a:ext cx="861853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sp>
        <p:nvSpPr>
          <p:cNvPr id="13" name="McK 4. Footnote" hidden="1"/>
          <p:cNvSpPr txBox="1">
            <a:spLocks noChangeArrowheads="1"/>
          </p:cNvSpPr>
          <p:nvPr/>
        </p:nvSpPr>
        <p:spPr bwMode="auto">
          <a:xfrm>
            <a:off x="119063" y="6141035"/>
            <a:ext cx="8548687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1 Сноска</a:t>
            </a:r>
          </a:p>
        </p:txBody>
      </p:sp>
      <p:sp>
        <p:nvSpPr>
          <p:cNvPr id="14" name="McK 5. Source" hidden="1"/>
          <p:cNvSpPr>
            <a:spLocks noChangeArrowheads="1"/>
          </p:cNvSpPr>
          <p:nvPr/>
        </p:nvSpPr>
        <p:spPr bwMode="auto">
          <a:xfrm>
            <a:off x="119063" y="6447632"/>
            <a:ext cx="6862762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/>
          <a:p>
            <a:pPr marL="609536" indent="-609536" defTabSz="895255">
              <a:tabLst>
                <a:tab pos="612710" algn="l"/>
              </a:tabLst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ИСТОЧНИК: источник</a:t>
            </a:r>
            <a:endParaRPr lang="ru-RU" sz="10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52564" y="1127125"/>
            <a:ext cx="42640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Title</a:t>
              </a:r>
            </a:p>
            <a:p>
              <a:r>
                <a:rPr lang="ru-RU" dirty="0" smtClean="0">
                  <a:solidFill>
                    <a:srgbClr val="808080"/>
                  </a:solidFill>
                </a:rPr>
                <a:t>Unit of measure</a:t>
              </a:r>
              <a:endParaRPr lang="ru-RU" dirty="0">
                <a:solidFill>
                  <a:srgbClr val="808080"/>
                </a:solidFill>
              </a:endParaRPr>
            </a:p>
          </p:txBody>
        </p:sp>
      </p:grpSp>
      <p:sp>
        <p:nvSpPr>
          <p:cNvPr id="23" name="Line 16"/>
          <p:cNvSpPr>
            <a:spLocks noChangeShapeType="1"/>
          </p:cNvSpPr>
          <p:nvPr userDrawn="1"/>
        </p:nvSpPr>
        <p:spPr bwMode="auto">
          <a:xfrm>
            <a:off x="119062" y="6326188"/>
            <a:ext cx="8714236" cy="0"/>
          </a:xfrm>
          <a:prstGeom prst="line">
            <a:avLst/>
          </a:prstGeom>
          <a:noFill/>
          <a:ln w="952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1430" tIns="91430" rIns="91430" bIns="91430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126603" y="884238"/>
            <a:ext cx="8708232" cy="0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1430" tIns="91430" rIns="91430" bIns="91430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" name="navigation8" descr="ujkm,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15041" y="41607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8779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</p:sldLayoutIdLst>
  <p:hf hdr="0" dt="0"/>
  <p:txStyles>
    <p:titleStyle>
      <a:lvl1pPr algn="l" defTabSz="895255" rtl="0" eaLnBrk="1" fontAlgn="base" hangingPunct="1">
        <a:spcBef>
          <a:spcPct val="0"/>
        </a:spcBef>
        <a:spcAft>
          <a:spcPct val="0"/>
        </a:spcAft>
        <a:tabLst>
          <a:tab pos="357150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7151"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303"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454"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607" algn="l" defTabSz="895255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655" indent="-192067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7151" indent="-261910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4298" indent="-155558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9728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9728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9728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9728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9728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3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4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07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58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09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12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94855" y="6320054"/>
            <a:ext cx="614543" cy="37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C869C1A-6700-4E1E-B3C0-A8988788D43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8963" y="1103132"/>
            <a:ext cx="8256658" cy="504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8963" y="0"/>
            <a:ext cx="7480311" cy="942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926" y="104245"/>
            <a:ext cx="869695" cy="77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3789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48056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896112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44168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792224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77356" indent="-177356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7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3156" indent="-174244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8"/>
        </a:buBlip>
        <a:defRPr sz="1400">
          <a:solidFill>
            <a:schemeClr val="tx1"/>
          </a:solidFill>
          <a:latin typeface="+mn-lt"/>
          <a:cs typeface="+mn-cs"/>
        </a:defRPr>
      </a:lvl2pPr>
      <a:lvl3pPr marL="1138809" indent="-262922" algn="l" rtl="0" eaLnBrk="0" fontAlgn="base" hangingPunct="0">
        <a:spcBef>
          <a:spcPct val="0"/>
        </a:spcBef>
        <a:spcAft>
          <a:spcPct val="30000"/>
        </a:spcAft>
        <a:buBlip>
          <a:blip r:embed="rId18"/>
        </a:buBlip>
        <a:defRPr sz="2200">
          <a:solidFill>
            <a:schemeClr val="tx1"/>
          </a:solidFill>
          <a:latin typeface="+mn-lt"/>
          <a:cs typeface="+mn-cs"/>
        </a:defRPr>
      </a:lvl3pPr>
      <a:lvl4pPr marL="1631982" indent="-224028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31810" indent="-22402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479866" indent="-22402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27922" indent="-22402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375978" indent="-22402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24034" indent="-22402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8056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6112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2224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0280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88336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36392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84448" algn="l" defTabSz="896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81040543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1310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7935406" y="1940600"/>
            <a:ext cx="191238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042805" y="4114426"/>
            <a:ext cx="1697581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24.04.2014 20:59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2573" y="1951039"/>
            <a:ext cx="430212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6606" y="295932"/>
            <a:ext cx="7786474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6606" y="26989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00" dirty="0" smtClean="0">
                <a:solidFill>
                  <a:srgbClr val="808080"/>
                </a:solidFill>
                <a:latin typeface="Arial"/>
              </a:rPr>
              <a:t>TRACKER</a:t>
            </a:r>
            <a:endParaRPr lang="ru-RU" sz="14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70" y="927815"/>
            <a:ext cx="861853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smtClean="0">
                <a:solidFill>
                  <a:srgbClr val="808080"/>
                </a:solidFill>
              </a:rPr>
              <a:t>Unit of measure</a:t>
            </a:r>
            <a:endParaRPr lang="ru-RU" sz="1600" dirty="0" smtClean="0">
              <a:solidFill>
                <a:srgbClr val="808080"/>
              </a:solidFill>
            </a:endParaRPr>
          </a:p>
        </p:txBody>
      </p:sp>
      <p:sp>
        <p:nvSpPr>
          <p:cNvPr id="13" name="McK 4. Footnote" hidden="1"/>
          <p:cNvSpPr txBox="1">
            <a:spLocks noChangeArrowheads="1"/>
          </p:cNvSpPr>
          <p:nvPr/>
        </p:nvSpPr>
        <p:spPr bwMode="auto">
          <a:xfrm>
            <a:off x="119065" y="6136775"/>
            <a:ext cx="8548687" cy="15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000" smtClean="0">
                <a:solidFill>
                  <a:srgbClr val="000000"/>
                </a:solidFill>
                <a:latin typeface="Arial"/>
              </a:rPr>
              <a:t>1 Сноска</a:t>
            </a:r>
            <a:endParaRPr lang="ru-RU" sz="1000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McK 5. Source" hidden="1"/>
          <p:cNvSpPr>
            <a:spLocks noChangeArrowheads="1"/>
          </p:cNvSpPr>
          <p:nvPr/>
        </p:nvSpPr>
        <p:spPr bwMode="auto">
          <a:xfrm>
            <a:off x="119064" y="6447632"/>
            <a:ext cx="6862762" cy="15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/>
          <a:p>
            <a:pPr marL="608705" indent="-608705" defTabSz="894036">
              <a:tabLst>
                <a:tab pos="611874" algn="l"/>
              </a:tabLst>
            </a:pPr>
            <a:r>
              <a:rPr lang="ru-RU" sz="1000" err="1" smtClean="0">
                <a:solidFill>
                  <a:srgbClr val="000000"/>
                </a:solidFill>
                <a:latin typeface="Arial"/>
              </a:rPr>
              <a:t>ИСТОЧНИК</a:t>
            </a:r>
            <a:r>
              <a:rPr lang="ru-RU" sz="1000" smtClean="0">
                <a:solidFill>
                  <a:srgbClr val="000000"/>
                </a:solidFill>
                <a:latin typeface="Arial"/>
              </a:rPr>
              <a:t>: источник</a:t>
            </a:r>
            <a:endParaRPr lang="ru-RU" sz="10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" name="ACET" hidden="1"/>
          <p:cNvGrpSpPr>
            <a:grpSpLocks/>
          </p:cNvGrpSpPr>
          <p:nvPr/>
        </p:nvGrpSpPr>
        <p:grpSpPr bwMode="auto">
          <a:xfrm>
            <a:off x="1452573" y="1123962"/>
            <a:ext cx="4264025" cy="511176"/>
            <a:chOff x="915" y="708"/>
            <a:chExt cx="2686" cy="322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08"/>
              <a:ext cx="2686" cy="32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Title</a:t>
              </a:r>
            </a:p>
            <a:p>
              <a:r>
                <a:rPr lang="ru-RU" smtClean="0">
                  <a:solidFill>
                    <a:srgbClr val="808080"/>
                  </a:solidFill>
                </a:rPr>
                <a:t>Unit of measure</a:t>
              </a:r>
              <a:endParaRPr lang="ru-RU" dirty="0">
                <a:solidFill>
                  <a:srgbClr val="808080"/>
                </a:solidFill>
              </a:endParaRPr>
            </a:p>
          </p:txBody>
        </p:sp>
      </p:grpSp>
      <p:sp>
        <p:nvSpPr>
          <p:cNvPr id="23" name="Line 16"/>
          <p:cNvSpPr>
            <a:spLocks noChangeShapeType="1"/>
          </p:cNvSpPr>
          <p:nvPr userDrawn="1"/>
        </p:nvSpPr>
        <p:spPr bwMode="auto">
          <a:xfrm>
            <a:off x="119064" y="6326188"/>
            <a:ext cx="8714236" cy="0"/>
          </a:xfrm>
          <a:prstGeom prst="line">
            <a:avLst/>
          </a:prstGeom>
          <a:noFill/>
          <a:ln w="952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1306" tIns="91306" rIns="91306" bIns="91306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126606" y="884238"/>
            <a:ext cx="8708232" cy="0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1306" tIns="91306" rIns="91306" bIns="91306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" name="navigation8" descr="ujkm,"/>
          <p:cNvPicPr>
            <a:picLocks noChangeAspect="1" noChangeArrowheads="1"/>
          </p:cNvPicPr>
          <p:nvPr userDrawn="1"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15041" y="41607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8252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4" r:id="rId5"/>
  </p:sldLayoutIdLst>
  <p:hf hdr="0" ftr="0" dt="0"/>
  <p:txStyles>
    <p:titleStyle>
      <a:lvl1pPr algn="l" defTabSz="894036" rtl="0" eaLnBrk="1" fontAlgn="base" hangingPunct="1">
        <a:spcBef>
          <a:spcPct val="0"/>
        </a:spcBef>
        <a:spcAft>
          <a:spcPct val="0"/>
        </a:spcAft>
        <a:tabLst>
          <a:tab pos="356664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6525"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3058"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69583"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6114"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391" indent="-191805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6525" indent="-261553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3462" indent="-155347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8706" indent="-129982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8706" indent="-129982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8706" indent="-129982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8706" indent="-129982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8706" indent="-129982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5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58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583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14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46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174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01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33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870286945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2334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7935396" y="1940591"/>
            <a:ext cx="191238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042798" y="4114417"/>
            <a:ext cx="1697581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Printed 24.04.2014 20:59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6603" y="295925"/>
            <a:ext cx="7786474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6603" y="26988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00" dirty="0" smtClean="0">
                <a:solidFill>
                  <a:srgbClr val="808080"/>
                </a:solidFill>
                <a:latin typeface="Arial"/>
              </a:rPr>
              <a:t>TRACKER</a:t>
            </a:r>
            <a:endParaRPr lang="ru-RU" sz="14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2" y="927814"/>
            <a:ext cx="861853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sp>
        <p:nvSpPr>
          <p:cNvPr id="13" name="McK 4. Footnote" hidden="1"/>
          <p:cNvSpPr txBox="1">
            <a:spLocks noChangeArrowheads="1"/>
          </p:cNvSpPr>
          <p:nvPr/>
        </p:nvSpPr>
        <p:spPr bwMode="auto">
          <a:xfrm>
            <a:off x="119063" y="6141035"/>
            <a:ext cx="8548687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1 Сноска</a:t>
            </a:r>
          </a:p>
        </p:txBody>
      </p:sp>
      <p:sp>
        <p:nvSpPr>
          <p:cNvPr id="14" name="McK 5. Source" hidden="1"/>
          <p:cNvSpPr>
            <a:spLocks noChangeArrowheads="1"/>
          </p:cNvSpPr>
          <p:nvPr/>
        </p:nvSpPr>
        <p:spPr bwMode="auto">
          <a:xfrm>
            <a:off x="119063" y="6447632"/>
            <a:ext cx="6862762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/>
          <a:p>
            <a:pPr marL="609600" indent="-609600" defTabSz="895350">
              <a:tabLst>
                <a:tab pos="612775" algn="l"/>
              </a:tabLst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ИСТОЧНИК: источник</a:t>
            </a:r>
            <a:endParaRPr lang="ru-RU" sz="10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Title</a:t>
              </a:r>
            </a:p>
            <a:p>
              <a:r>
                <a:rPr lang="ru-RU" dirty="0" smtClean="0">
                  <a:solidFill>
                    <a:srgbClr val="808080"/>
                  </a:solidFill>
                </a:rPr>
                <a:t>Unit of measure</a:t>
              </a:r>
              <a:endParaRPr lang="ru-RU" dirty="0">
                <a:solidFill>
                  <a:srgbClr val="808080"/>
                </a:solidFill>
              </a:endParaRPr>
            </a:p>
          </p:txBody>
        </p:sp>
      </p:grpSp>
      <p:sp>
        <p:nvSpPr>
          <p:cNvPr id="23" name="Line 16"/>
          <p:cNvSpPr>
            <a:spLocks noChangeShapeType="1"/>
          </p:cNvSpPr>
          <p:nvPr userDrawn="1"/>
        </p:nvSpPr>
        <p:spPr bwMode="auto">
          <a:xfrm>
            <a:off x="119062" y="6326188"/>
            <a:ext cx="8714236" cy="0"/>
          </a:xfrm>
          <a:prstGeom prst="line">
            <a:avLst/>
          </a:prstGeom>
          <a:noFill/>
          <a:ln w="9525">
            <a:solidFill>
              <a:srgbClr val="1C436A"/>
            </a:solidFill>
            <a:round/>
            <a:headEnd type="none" w="lg" len="lg"/>
            <a:tailEnd type="none" w="lg" len="lg"/>
          </a:ln>
        </p:spPr>
        <p:txBody>
          <a:bodyPr wrap="none" tIns="91440" bIns="91440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126603" y="884238"/>
            <a:ext cx="8708232" cy="0"/>
          </a:xfrm>
          <a:prstGeom prst="line">
            <a:avLst/>
          </a:prstGeom>
          <a:noFill/>
          <a:ln w="28575">
            <a:solidFill>
              <a:srgbClr val="1C436A"/>
            </a:solidFill>
            <a:round/>
            <a:headEnd type="none" w="lg" len="lg"/>
            <a:tailEnd type="none" w="lg" len="lg"/>
          </a:ln>
        </p:spPr>
        <p:txBody>
          <a:bodyPr wrap="none" tIns="91440" bIns="91440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" name="navigation8" descr="ujkm,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15041" y="41607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9095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8" r:id="rId2"/>
    <p:sldLayoutId id="2147483759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5350" rtl="0" eaLnBrk="1" fontAlgn="base" hangingPunct="1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72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4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6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8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675" indent="-192088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7200" indent="-261938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4363" indent="-1555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264944631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4382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7935406" y="1940600"/>
            <a:ext cx="191238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25.04.2014 19:06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042805" y="4114426"/>
            <a:ext cx="1697581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24.04.2014 20:59 Russian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2573" y="1951039"/>
            <a:ext cx="430212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6606" y="295932"/>
            <a:ext cx="7786474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6606" y="26989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00" dirty="0" smtClean="0">
                <a:solidFill>
                  <a:srgbClr val="808080"/>
                </a:solidFill>
                <a:latin typeface="Arial"/>
              </a:rPr>
              <a:t>TRACKER</a:t>
            </a:r>
            <a:endParaRPr lang="ru-RU" sz="14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70" y="927815"/>
            <a:ext cx="861853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smtClean="0">
                <a:solidFill>
                  <a:srgbClr val="808080"/>
                </a:solidFill>
              </a:rPr>
              <a:t>Unit of measure</a:t>
            </a:r>
            <a:endParaRPr lang="ru-RU" sz="1600" dirty="0" smtClean="0">
              <a:solidFill>
                <a:srgbClr val="808080"/>
              </a:solidFill>
            </a:endParaRPr>
          </a:p>
        </p:txBody>
      </p:sp>
      <p:sp>
        <p:nvSpPr>
          <p:cNvPr id="13" name="McK 4. Footnote" hidden="1"/>
          <p:cNvSpPr txBox="1">
            <a:spLocks noChangeArrowheads="1"/>
          </p:cNvSpPr>
          <p:nvPr/>
        </p:nvSpPr>
        <p:spPr bwMode="auto">
          <a:xfrm>
            <a:off x="119065" y="6136775"/>
            <a:ext cx="8548687" cy="15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000" smtClean="0">
                <a:solidFill>
                  <a:srgbClr val="000000"/>
                </a:solidFill>
                <a:latin typeface="Arial"/>
              </a:rPr>
              <a:t>1 Сноска</a:t>
            </a:r>
            <a:endParaRPr lang="ru-RU" sz="1000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McK 5. Source" hidden="1"/>
          <p:cNvSpPr>
            <a:spLocks noChangeArrowheads="1"/>
          </p:cNvSpPr>
          <p:nvPr/>
        </p:nvSpPr>
        <p:spPr bwMode="auto">
          <a:xfrm>
            <a:off x="119064" y="6447632"/>
            <a:ext cx="6862762" cy="15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/>
          <a:p>
            <a:pPr marL="608705" indent="-608705" defTabSz="894036">
              <a:tabLst>
                <a:tab pos="611874" algn="l"/>
              </a:tabLst>
            </a:pPr>
            <a:r>
              <a:rPr lang="ru-RU" sz="1000" err="1" smtClean="0">
                <a:solidFill>
                  <a:srgbClr val="000000"/>
                </a:solidFill>
                <a:latin typeface="Arial"/>
              </a:rPr>
              <a:t>ИСТОЧНИК</a:t>
            </a:r>
            <a:r>
              <a:rPr lang="ru-RU" sz="1000" smtClean="0">
                <a:solidFill>
                  <a:srgbClr val="000000"/>
                </a:solidFill>
                <a:latin typeface="Arial"/>
              </a:rPr>
              <a:t>: источник</a:t>
            </a:r>
            <a:endParaRPr lang="ru-RU" sz="10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52573" y="1123962"/>
            <a:ext cx="4264025" cy="511176"/>
            <a:chOff x="915" y="708"/>
            <a:chExt cx="2686" cy="322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08"/>
              <a:ext cx="2686" cy="32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Title</a:t>
              </a:r>
            </a:p>
            <a:p>
              <a:r>
                <a:rPr lang="ru-RU" smtClean="0">
                  <a:solidFill>
                    <a:srgbClr val="808080"/>
                  </a:solidFill>
                </a:rPr>
                <a:t>Unit of measure</a:t>
              </a:r>
              <a:endParaRPr lang="ru-RU" dirty="0">
                <a:solidFill>
                  <a:srgbClr val="808080"/>
                </a:solidFill>
              </a:endParaRPr>
            </a:p>
          </p:txBody>
        </p:sp>
      </p:grpSp>
      <p:sp>
        <p:nvSpPr>
          <p:cNvPr id="23" name="Line 16"/>
          <p:cNvSpPr>
            <a:spLocks noChangeShapeType="1"/>
          </p:cNvSpPr>
          <p:nvPr userDrawn="1"/>
        </p:nvSpPr>
        <p:spPr bwMode="auto">
          <a:xfrm>
            <a:off x="119064" y="6326188"/>
            <a:ext cx="8714236" cy="0"/>
          </a:xfrm>
          <a:prstGeom prst="line">
            <a:avLst/>
          </a:prstGeom>
          <a:noFill/>
          <a:ln w="952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1306" tIns="91306" rIns="91306" bIns="91306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126606" y="884238"/>
            <a:ext cx="8708232" cy="0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1306" tIns="91306" rIns="91306" bIns="91306" anchor="ctr"/>
          <a:lstStyle/>
          <a:p>
            <a:pPr>
              <a:defRPr/>
            </a:pPr>
            <a:endParaRPr lang="ru-RU" sz="18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" name="navigation8" descr="ujkm,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15041" y="41607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2227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</p:sldLayoutIdLst>
  <p:hf hdr="0" ftr="0" dt="0"/>
  <p:txStyles>
    <p:titleStyle>
      <a:lvl1pPr algn="l" defTabSz="894036" rtl="0" eaLnBrk="1" fontAlgn="base" hangingPunct="1">
        <a:spcBef>
          <a:spcPct val="0"/>
        </a:spcBef>
        <a:spcAft>
          <a:spcPct val="0"/>
        </a:spcAft>
        <a:tabLst>
          <a:tab pos="356664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6525"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3058"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69583"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6114" algn="l" defTabSz="89403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391" indent="-191805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6525" indent="-261553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3462" indent="-155347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8706" indent="-129982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8706" indent="-129982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8706" indent="-129982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8706" indent="-129982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8706" indent="-129982" algn="l" defTabSz="89403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5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58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583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14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46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174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01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33" algn="l" defTabSz="9130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0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tags" Target="../tags/tag26.xml"/><Relationship Id="rId7" Type="http://schemas.openxmlformats.org/officeDocument/2006/relationships/chart" Target="../charts/chart9.xml"/><Relationship Id="rId2" Type="http://schemas.openxmlformats.org/officeDocument/2006/relationships/tags" Target="../tags/tag25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Layout" Target="../slideLayouts/slideLayout8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556980" y="2611106"/>
            <a:ext cx="8115080" cy="98643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altLang="ru-RU" sz="2000" dirty="0"/>
              <a:t>О функционировании ЕУСОТ в организациях </a:t>
            </a:r>
            <a:r>
              <a:rPr lang="ru-RU" altLang="ru-RU" sz="2000" dirty="0" err="1"/>
              <a:t>Госкорпорации</a:t>
            </a:r>
            <a:r>
              <a:rPr lang="ru-RU" altLang="ru-RU" sz="2000" dirty="0"/>
              <a:t> «Росатом» в 2015 году и планах по совершенствованию в отрасли системы оплаты труда в 2016 году</a:t>
            </a:r>
          </a:p>
        </p:txBody>
      </p:sp>
      <p:sp>
        <p:nvSpPr>
          <p:cNvPr id="3075" name="Rectangle 3"/>
          <p:cNvSpPr txBox="1">
            <a:spLocks noChangeArrowheads="1"/>
          </p:cNvSpPr>
          <p:nvPr/>
        </p:nvSpPr>
        <p:spPr bwMode="auto">
          <a:xfrm>
            <a:off x="4686299" y="379639"/>
            <a:ext cx="3921971" cy="63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buBlip>
                <a:blip r:embed="rId3"/>
              </a:buBlip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20000"/>
              </a:spcAft>
              <a:buBlip>
                <a:blip r:embed="rId4"/>
              </a:buBlip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Aft>
                <a:spcPct val="30000"/>
              </a:spcAft>
              <a:buBlip>
                <a:blip r:embed="rId4"/>
              </a:buBlip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ru-RU" b="1" dirty="0" smtClean="0">
                <a:solidFill>
                  <a:srgbClr val="4596D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вопросу 4</a:t>
            </a:r>
            <a:endParaRPr lang="ru-RU" altLang="ru-RU" b="1" dirty="0">
              <a:solidFill>
                <a:srgbClr val="4596D1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56980" y="4843510"/>
            <a:ext cx="3880178" cy="636361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ctr"/>
          <a:lstStyle>
            <a:lvl1pPr marL="0" indent="0" algn="l" rtl="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buFontTx/>
              <a:buNone/>
              <a:defRPr sz="1400" b="1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360363" indent="-177800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20000"/>
              </a:spcAft>
              <a:buBlip>
                <a:blip r:embed="rId4"/>
              </a:buBlip>
              <a:defRPr sz="1400">
                <a:solidFill>
                  <a:schemeClr val="tx1"/>
                </a:solidFill>
                <a:latin typeface="+mn-lt"/>
                <a:cs typeface="+mn-cs"/>
              </a:defRPr>
            </a:lvl2pPr>
            <a:lvl3pPr marL="1162050" indent="-268288" algn="l" rtl="0" eaLnBrk="0" fontAlgn="base" hangingPunct="0">
              <a:spcBef>
                <a:spcPct val="0"/>
              </a:spcBef>
              <a:spcAft>
                <a:spcPct val="30000"/>
              </a:spcAft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  <a:cs typeface="+mn-cs"/>
              </a:defRPr>
            </a:lvl3pPr>
            <a:lvl4pPr marL="16652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732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304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876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448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9020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defRPr/>
            </a:pPr>
            <a:r>
              <a:rPr lang="ru-RU" sz="1600" kern="0" dirty="0">
                <a:solidFill>
                  <a:srgbClr val="003274"/>
                </a:solidFill>
              </a:rPr>
              <a:t>Докладчик</a:t>
            </a:r>
            <a:r>
              <a:rPr lang="ru-RU" sz="1600" kern="0" dirty="0" smtClean="0">
                <a:solidFill>
                  <a:srgbClr val="003274"/>
                </a:solidFill>
              </a:rPr>
              <a:t>: Городецкий Д.И. 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defRPr/>
            </a:pPr>
            <a:r>
              <a:rPr lang="ru-RU" sz="1600" kern="0" dirty="0" smtClean="0">
                <a:solidFill>
                  <a:srgbClr val="003274"/>
                </a:solidFill>
              </a:rPr>
              <a:t>13.04.2016</a:t>
            </a:r>
            <a:endParaRPr lang="ru-RU" sz="1600" kern="0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511458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Кейс: </a:t>
            </a:r>
            <a:r>
              <a:rPr lang="ru-RU" sz="1800" dirty="0"/>
              <a:t>Проектное премирование РАОС </a:t>
            </a:r>
            <a:r>
              <a:rPr lang="ru-RU" sz="1800" dirty="0" smtClean="0"/>
              <a:t>Инк – мотивация на сокращение сроков реализации и бюджетов проектов</a:t>
            </a:r>
            <a:endParaRPr lang="ru-RU" sz="1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57503459"/>
              </p:ext>
            </p:extLst>
          </p:nvPr>
        </p:nvGraphicFramePr>
        <p:xfrm>
          <a:off x="0" y="1017588"/>
          <a:ext cx="7649309" cy="103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3685"/>
                <a:gridCol w="2013438"/>
                <a:gridCol w="1397978"/>
                <a:gridCol w="1134208"/>
              </a:tblGrid>
              <a:tr h="463074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2015 год:</a:t>
                      </a:r>
                      <a:endParaRPr lang="ru-RU" sz="14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89614" marR="89614" marT="44810" marB="448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Базовая заработная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плата за год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89614" marR="89614" marT="44810" marB="448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Годовая премия 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по КПЭ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89614" marR="89614" marT="44810" marB="448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63074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Размер премии за проектные КПЭ</a:t>
                      </a:r>
                      <a:r>
                        <a:rPr lang="ru-RU" sz="1400" b="0" i="1" baseline="0" dirty="0" smtClean="0">
                          <a:solidFill>
                            <a:schemeClr val="tx1"/>
                          </a:solidFill>
                        </a:rPr>
                        <a:t> = размер премии за корп. КПЭ</a:t>
                      </a:r>
                      <a:endParaRPr lang="ru-RU" sz="14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89614" marR="89614" marT="44810" marB="448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Грейд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должности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44810" marB="448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Корпоратив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. КПЭ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89614" marR="89614" marT="44810" marB="448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Проектные КПЭ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89614" marR="89614" marT="44810" marB="448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4999343"/>
              </p:ext>
            </p:extLst>
          </p:nvPr>
        </p:nvGraphicFramePr>
        <p:xfrm>
          <a:off x="0" y="2475309"/>
          <a:ext cx="8629614" cy="145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2477"/>
                <a:gridCol w="1987873"/>
                <a:gridCol w="1388577"/>
                <a:gridCol w="2140687"/>
              </a:tblGrid>
              <a:tr h="514076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2016 год:</a:t>
                      </a:r>
                      <a:endParaRPr lang="ru-RU" sz="14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89614" marR="89614" marT="44810" marB="448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Базовая 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заработная плата за год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89614" marR="89614" marT="44810" marB="448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Годовая  премия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по КПЭ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89614" marR="89614" marT="44810" marB="448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Проектная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премия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89614" marR="89614" marT="44810" marB="448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5078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Размер премии за проектные КПЭ =</a:t>
                      </a:r>
                      <a:r>
                        <a:rPr lang="ru-RU" sz="1400" b="0" i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премия за корп. КПЭ +30-50%</a:t>
                      </a:r>
                    </a:p>
                  </a:txBody>
                  <a:tcPr marL="89614" marR="89614" marT="44810" marB="448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Грейд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должности/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отношение к проектам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44810" marB="448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Корпоратив. КПЭ</a:t>
                      </a:r>
                    </a:p>
                  </a:txBody>
                  <a:tcPr marL="89614" marR="89614" marT="44810" marB="448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Выполнение вех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проектов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89614" marR="89614" marT="44810" marB="448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3" name="Стрелка вниз 32"/>
          <p:cNvSpPr/>
          <p:nvPr/>
        </p:nvSpPr>
        <p:spPr>
          <a:xfrm>
            <a:off x="4001404" y="2109931"/>
            <a:ext cx="2918142" cy="293439"/>
          </a:xfrm>
          <a:prstGeom prst="downArrow">
            <a:avLst/>
          </a:prstGeom>
          <a:solidFill>
            <a:schemeClr val="bg2">
              <a:lumMod val="8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611" tIns="44806" rIns="89611" bIns="44806"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grpSp>
        <p:nvGrpSpPr>
          <p:cNvPr id="8" name="Группа 22"/>
          <p:cNvGrpSpPr/>
          <p:nvPr/>
        </p:nvGrpSpPr>
        <p:grpSpPr>
          <a:xfrm>
            <a:off x="253750" y="4536830"/>
            <a:ext cx="8432789" cy="1729843"/>
            <a:chOff x="370201" y="3137617"/>
            <a:chExt cx="8604581" cy="2238412"/>
          </a:xfrm>
        </p:grpSpPr>
        <p:graphicFrame>
          <p:nvGraphicFramePr>
            <p:cNvPr id="9" name="Объект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777838540"/>
                </p:ext>
              </p:extLst>
            </p:nvPr>
          </p:nvGraphicFramePr>
          <p:xfrm>
            <a:off x="370201" y="3137617"/>
            <a:ext cx="8156723" cy="2238412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2071702"/>
                  <a:gridCol w="1714512"/>
                  <a:gridCol w="1736582"/>
                  <a:gridCol w="2471077"/>
                </a:tblGrid>
                <a:tr h="323341">
                  <a:tc>
                    <a:txBody>
                      <a:bodyPr/>
                      <a:lstStyle/>
                      <a:p>
                        <a:pPr algn="ctr"/>
                        <a:endParaRPr lang="ru-RU" sz="1400" b="0" i="1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400" b="1" i="0" dirty="0" smtClean="0">
                            <a:solidFill>
                              <a:schemeClr val="tx1"/>
                            </a:solidFill>
                          </a:rPr>
                          <a:t>Веха 1</a:t>
                        </a:r>
                        <a:endParaRPr lang="ru-RU" sz="1400" b="1" i="0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400" b="1" i="0" dirty="0" smtClean="0">
                            <a:solidFill>
                              <a:schemeClr val="tx1"/>
                            </a:solidFill>
                          </a:rPr>
                          <a:t>Веха 2</a:t>
                        </a:r>
                        <a:endParaRPr lang="ru-RU" sz="1400" b="1" i="0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400" b="1" i="0" dirty="0" smtClean="0">
                            <a:solidFill>
                              <a:schemeClr val="tx1"/>
                            </a:solidFill>
                          </a:rPr>
                          <a:t>Итоговая</a:t>
                        </a:r>
                        <a:r>
                          <a:rPr lang="ru-RU" sz="1400" b="1" i="0" baseline="0" dirty="0" smtClean="0">
                            <a:solidFill>
                              <a:schemeClr val="tx1"/>
                            </a:solidFill>
                          </a:rPr>
                          <a:t> веха</a:t>
                        </a:r>
                        <a:endParaRPr lang="ru-RU" sz="1400" b="1" i="0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chemeClr val="accent2">
                          <a:lumMod val="75000"/>
                        </a:schemeClr>
                      </a:solidFill>
                    </a:tcPr>
                  </a:tc>
                </a:tr>
                <a:tr h="341744"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400" b="0" i="0" dirty="0" smtClean="0">
                            <a:solidFill>
                              <a:schemeClr val="tx1"/>
                            </a:solidFill>
                          </a:rPr>
                          <a:t>Вес</a:t>
                        </a:r>
                        <a:endParaRPr lang="ru-RU" sz="1400" b="0" i="0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400" b="0" i="1" dirty="0" smtClean="0">
                            <a:solidFill>
                              <a:schemeClr val="tx1"/>
                            </a:solidFill>
                          </a:rPr>
                          <a:t>25%</a:t>
                        </a:r>
                        <a:endParaRPr lang="ru-RU" sz="1400" b="0" i="1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400" i="1" dirty="0" smtClean="0">
                            <a:solidFill>
                              <a:schemeClr val="tx1"/>
                            </a:solidFill>
                          </a:rPr>
                          <a:t>25%</a:t>
                        </a:r>
                        <a:endParaRPr lang="ru-RU" sz="1400" i="1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400" b="1" i="1" dirty="0" smtClean="0">
                            <a:solidFill>
                              <a:schemeClr val="tx1"/>
                            </a:solidFill>
                          </a:rPr>
                          <a:t>50%</a:t>
                        </a:r>
                        <a:endParaRPr lang="ru-RU" sz="1400" b="1" i="1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</a:tr>
                <a:tr h="377678"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400" b="0" i="0" dirty="0" smtClean="0">
                            <a:solidFill>
                              <a:schemeClr val="tx1"/>
                            </a:solidFill>
                          </a:rPr>
                          <a:t>Срок</a:t>
                        </a:r>
                        <a:endParaRPr lang="ru-RU" sz="1400" b="0" i="0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l"/>
                        <a:endParaRPr lang="ru-RU" sz="1200" b="0" i="1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ru-RU" sz="1200" i="1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ru-RU" sz="1200" i="1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</a:tr>
                <a:tr h="343540"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400" b="0" i="0" dirty="0" smtClean="0">
                            <a:solidFill>
                              <a:schemeClr val="tx1"/>
                            </a:solidFill>
                          </a:rPr>
                          <a:t>Качество контракта</a:t>
                        </a:r>
                        <a:endParaRPr lang="ru-RU" sz="1400" b="0" i="0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ru-RU" sz="1200" b="0" i="1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ru-RU" sz="1200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ru-RU" sz="1200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</a:tr>
                <a:tr h="343540"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400" b="0" i="0" dirty="0" smtClean="0">
                            <a:solidFill>
                              <a:schemeClr val="tx1"/>
                            </a:solidFill>
                          </a:rPr>
                          <a:t>Бюджет проекта</a:t>
                        </a:r>
                        <a:endParaRPr lang="ru-RU" sz="1400" b="0" i="0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ru-RU" sz="1200" b="0" i="1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ru-RU" sz="1200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ru-RU" sz="1200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</a:tr>
              </a:tbl>
            </a:graphicData>
          </a:graphic>
        </p:graphicFrame>
        <p:sp>
          <p:nvSpPr>
            <p:cNvPr id="10" name="Стрелка вниз 9"/>
            <p:cNvSpPr/>
            <p:nvPr/>
          </p:nvSpPr>
          <p:spPr>
            <a:xfrm rot="5400000">
              <a:off x="3833072" y="3960409"/>
              <a:ext cx="360041" cy="468052"/>
            </a:xfrm>
            <a:prstGeom prst="downArrow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ru-RU" sz="1400" b="1" dirty="0" smtClean="0">
                  <a:solidFill>
                    <a:srgbClr val="000000"/>
                  </a:solidFill>
                </a:rPr>
                <a:t>+%</a:t>
              </a:r>
              <a:endParaRPr lang="ru-RU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11" name="Стрелка вниз 10"/>
            <p:cNvSpPr/>
            <p:nvPr/>
          </p:nvSpPr>
          <p:spPr>
            <a:xfrm rot="16200000" flipH="1">
              <a:off x="4301124" y="3960409"/>
              <a:ext cx="360041" cy="468052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ru-RU" sz="1400" b="1" dirty="0">
                  <a:solidFill>
                    <a:srgbClr val="000000"/>
                  </a:solidFill>
                </a:rPr>
                <a:t>-%</a:t>
              </a:r>
            </a:p>
          </p:txBody>
        </p:sp>
        <p:sp>
          <p:nvSpPr>
            <p:cNvPr id="12" name="Стрелка вниз 11"/>
            <p:cNvSpPr/>
            <p:nvPr/>
          </p:nvSpPr>
          <p:spPr>
            <a:xfrm rot="5400000">
              <a:off x="5588797" y="3979146"/>
              <a:ext cx="360041" cy="468052"/>
            </a:xfrm>
            <a:prstGeom prst="downArrow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ru-RU" sz="1400" b="1" dirty="0" smtClean="0">
                  <a:solidFill>
                    <a:srgbClr val="000000"/>
                  </a:solidFill>
                </a:rPr>
                <a:t>+%</a:t>
              </a:r>
              <a:endParaRPr lang="ru-RU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13" name="Стрелка вниз 12"/>
            <p:cNvSpPr/>
            <p:nvPr/>
          </p:nvSpPr>
          <p:spPr>
            <a:xfrm rot="16200000" flipH="1">
              <a:off x="6056849" y="3979146"/>
              <a:ext cx="360041" cy="468052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ru-RU" sz="1400" b="1" dirty="0">
                  <a:solidFill>
                    <a:srgbClr val="000000"/>
                  </a:solidFill>
                </a:rPr>
                <a:t>-%</a:t>
              </a:r>
            </a:p>
          </p:txBody>
        </p:sp>
        <p:sp>
          <p:nvSpPr>
            <p:cNvPr id="15" name="Стрелка вниз 14"/>
            <p:cNvSpPr/>
            <p:nvPr/>
          </p:nvSpPr>
          <p:spPr>
            <a:xfrm rot="16200000" flipH="1">
              <a:off x="8558810" y="3947543"/>
              <a:ext cx="360040" cy="464204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ru-RU" sz="1400" b="1" dirty="0" smtClean="0">
                  <a:solidFill>
                    <a:srgbClr val="000000"/>
                  </a:solidFill>
                </a:rPr>
                <a:t>-%</a:t>
              </a:r>
              <a:endParaRPr lang="ru-RU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16" name="Стрелка вниз 15"/>
            <p:cNvSpPr/>
            <p:nvPr/>
          </p:nvSpPr>
          <p:spPr>
            <a:xfrm rot="5400000" flipH="1" flipV="1">
              <a:off x="8560735" y="4453733"/>
              <a:ext cx="360041" cy="468052"/>
            </a:xfrm>
            <a:prstGeom prst="downArrow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ru-RU" sz="1400" b="1" dirty="0" smtClean="0">
                  <a:solidFill>
                    <a:srgbClr val="000000"/>
                  </a:solidFill>
                </a:rPr>
                <a:t>+%</a:t>
              </a:r>
              <a:endParaRPr lang="ru-RU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17" name="Стрелка вниз 16"/>
            <p:cNvSpPr/>
            <p:nvPr/>
          </p:nvSpPr>
          <p:spPr>
            <a:xfrm rot="16200000" flipV="1">
              <a:off x="8092683" y="4453733"/>
              <a:ext cx="360041" cy="468052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ru-RU" sz="1400" b="1" dirty="0" smtClean="0">
                  <a:solidFill>
                    <a:srgbClr val="000000"/>
                  </a:solidFill>
                </a:rPr>
                <a:t>-%</a:t>
              </a:r>
              <a:endParaRPr lang="ru-RU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20" name="Стрелка вниз 19"/>
            <p:cNvSpPr/>
            <p:nvPr/>
          </p:nvSpPr>
          <p:spPr>
            <a:xfrm rot="5400000">
              <a:off x="5612006" y="4908773"/>
              <a:ext cx="360041" cy="468052"/>
            </a:xfrm>
            <a:prstGeom prst="downArrow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ru-RU" sz="1400" b="1" dirty="0" smtClean="0">
                  <a:solidFill>
                    <a:srgbClr val="000000"/>
                  </a:solidFill>
                </a:rPr>
                <a:t>+%</a:t>
              </a:r>
              <a:endParaRPr lang="ru-RU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21" name="Стрелка вниз 20"/>
            <p:cNvSpPr/>
            <p:nvPr/>
          </p:nvSpPr>
          <p:spPr>
            <a:xfrm rot="16200000" flipH="1">
              <a:off x="6080058" y="4908773"/>
              <a:ext cx="360041" cy="468052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ru-RU" sz="1400" b="1" dirty="0">
                  <a:solidFill>
                    <a:srgbClr val="000000"/>
                  </a:solidFill>
                </a:rPr>
                <a:t>-%</a:t>
              </a:r>
            </a:p>
          </p:txBody>
        </p:sp>
        <p:sp>
          <p:nvSpPr>
            <p:cNvPr id="22" name="Стрелка вниз 21"/>
            <p:cNvSpPr/>
            <p:nvPr/>
          </p:nvSpPr>
          <p:spPr>
            <a:xfrm rot="5400000">
              <a:off x="3827289" y="4924948"/>
              <a:ext cx="360041" cy="468052"/>
            </a:xfrm>
            <a:prstGeom prst="downArrow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ru-RU" sz="1400" b="1" dirty="0" smtClean="0">
                  <a:solidFill>
                    <a:srgbClr val="000000"/>
                  </a:solidFill>
                </a:rPr>
                <a:t>+%</a:t>
              </a:r>
              <a:endParaRPr lang="ru-RU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23" name="Стрелка вниз 22"/>
            <p:cNvSpPr/>
            <p:nvPr/>
          </p:nvSpPr>
          <p:spPr>
            <a:xfrm rot="16200000" flipH="1">
              <a:off x="4295348" y="4924948"/>
              <a:ext cx="360041" cy="468052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ru-RU" sz="1400" b="1" dirty="0">
                  <a:solidFill>
                    <a:srgbClr val="000000"/>
                  </a:solidFill>
                </a:rPr>
                <a:t>-%</a:t>
              </a:r>
            </a:p>
          </p:txBody>
        </p:sp>
        <p:sp>
          <p:nvSpPr>
            <p:cNvPr id="14" name="Стрелка вниз 13"/>
            <p:cNvSpPr/>
            <p:nvPr/>
          </p:nvSpPr>
          <p:spPr>
            <a:xfrm rot="5400000">
              <a:off x="8090759" y="3943695"/>
              <a:ext cx="360040" cy="471899"/>
            </a:xfrm>
            <a:prstGeom prst="downArrow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ru-RU" sz="1400" b="1" dirty="0" smtClean="0">
                  <a:solidFill>
                    <a:srgbClr val="000000"/>
                  </a:solidFill>
                </a:rPr>
                <a:t>+%</a:t>
              </a:r>
              <a:endParaRPr lang="ru-RU" sz="14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0" y="4053051"/>
            <a:ext cx="89614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smtClean="0">
                <a:solidFill>
                  <a:srgbClr val="000000"/>
                </a:solidFill>
              </a:rPr>
              <a:t>Размер премии жестко привязан к результатам вех проектов, вес финальной вехи – не менее 50%*</a:t>
            </a:r>
            <a:endParaRPr lang="ru-RU" sz="1400" b="1" u="sng" dirty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5027" y="6345823"/>
            <a:ext cx="73479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</a:rPr>
              <a:t>*При наличии отлагательных условий часть премии откладывается до их реализации</a:t>
            </a:r>
            <a:endParaRPr lang="ru-RU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11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000" y="149732"/>
            <a:ext cx="7786474" cy="584775"/>
          </a:xfrm>
        </p:spPr>
        <p:txBody>
          <a:bodyPr/>
          <a:lstStyle/>
          <a:p>
            <a:r>
              <a:rPr lang="ru-RU" dirty="0" smtClean="0"/>
              <a:t>Сценарные условия бюджетирования 2015-2016 – возможность осуществления выплат за улучшение бизнес-показателей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6524" y="2910253"/>
            <a:ext cx="1872762" cy="2850467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Плановый ФОТ на 2016 год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89284" y="2910253"/>
            <a:ext cx="2092569" cy="285046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Фактический ФОТ за 2016 год</a:t>
            </a:r>
          </a:p>
        </p:txBody>
      </p:sp>
      <p:sp>
        <p:nvSpPr>
          <p:cNvPr id="9" name="Стрелка влево 8"/>
          <p:cNvSpPr/>
          <p:nvPr/>
        </p:nvSpPr>
        <p:spPr>
          <a:xfrm>
            <a:off x="4325814" y="2255228"/>
            <a:ext cx="870439" cy="298938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 smtClean="0">
              <a:solidFill>
                <a:srgbClr val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66591" y="1313507"/>
            <a:ext cx="3393831" cy="4447213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0000"/>
                </a:solidFill>
              </a:rPr>
              <a:t>Сценарные условия бюджетирования 2015-2016 </a:t>
            </a:r>
            <a:r>
              <a:rPr lang="ru-RU" dirty="0" smtClean="0">
                <a:solidFill>
                  <a:srgbClr val="000000"/>
                </a:solidFill>
              </a:rPr>
              <a:t>предусматривают возможность </a:t>
            </a:r>
            <a:r>
              <a:rPr lang="ru-RU" dirty="0">
                <a:solidFill>
                  <a:srgbClr val="000000"/>
                </a:solidFill>
              </a:rPr>
              <a:t>превышения бюджета ФОТ </a:t>
            </a:r>
            <a:r>
              <a:rPr lang="ru-RU" dirty="0" smtClean="0">
                <a:solidFill>
                  <a:srgbClr val="000000"/>
                </a:solidFill>
              </a:rPr>
              <a:t>за счет роста выплат: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оперативной </a:t>
            </a:r>
            <a:r>
              <a:rPr lang="ru-RU" dirty="0">
                <a:solidFill>
                  <a:srgbClr val="000000"/>
                </a:solidFill>
              </a:rPr>
              <a:t>премии</a:t>
            </a:r>
            <a:r>
              <a:rPr lang="ru-RU" dirty="0" smtClean="0">
                <a:solidFill>
                  <a:srgbClr val="000000"/>
                </a:solidFill>
              </a:rPr>
              <a:t>,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проектной </a:t>
            </a:r>
            <a:r>
              <a:rPr lang="ru-RU" dirty="0">
                <a:solidFill>
                  <a:srgbClr val="000000"/>
                </a:solidFill>
              </a:rPr>
              <a:t>премии</a:t>
            </a:r>
            <a:r>
              <a:rPr lang="ru-RU" dirty="0" smtClean="0">
                <a:solidFill>
                  <a:srgbClr val="000000"/>
                </a:solidFill>
              </a:rPr>
              <a:t>,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ПСР-мотивации</a:t>
            </a:r>
          </a:p>
          <a:p>
            <a:endParaRPr lang="ru-RU" dirty="0" smtClean="0">
              <a:solidFill>
                <a:srgbClr val="000000"/>
              </a:solidFill>
            </a:endParaRPr>
          </a:p>
          <a:p>
            <a:r>
              <a:rPr lang="ru-RU" b="1" dirty="0" smtClean="0">
                <a:solidFill>
                  <a:srgbClr val="000000"/>
                </a:solidFill>
              </a:rPr>
              <a:t>За подтвержденное сокращение </a:t>
            </a:r>
            <a:r>
              <a:rPr lang="ru-RU" b="1" dirty="0">
                <a:solidFill>
                  <a:srgbClr val="000000"/>
                </a:solidFill>
              </a:rPr>
              <a:t>затрат или </a:t>
            </a:r>
            <a:r>
              <a:rPr lang="ru-RU" b="1" dirty="0" smtClean="0">
                <a:solidFill>
                  <a:srgbClr val="000000"/>
                </a:solidFill>
              </a:rPr>
              <a:t>рост </a:t>
            </a:r>
            <a:r>
              <a:rPr lang="ru-RU" b="1" dirty="0">
                <a:solidFill>
                  <a:srgbClr val="000000"/>
                </a:solidFill>
              </a:rPr>
              <a:t>выручки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89284" y="2083776"/>
            <a:ext cx="2092570" cy="8264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Оперативная премия,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Проектная премия,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ПСР-мотивация</a:t>
            </a:r>
          </a:p>
        </p:txBody>
      </p:sp>
    </p:spTree>
    <p:extLst>
      <p:ext uri="{BB962C8B-B14F-4D97-AF65-F5344CB8AC3E}">
        <p14:creationId xmlns:p14="http://schemas.microsoft.com/office/powerpoint/2010/main" val="2904951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603" y="165120"/>
            <a:ext cx="7786474" cy="553998"/>
          </a:xfrm>
        </p:spPr>
        <p:txBody>
          <a:bodyPr/>
          <a:lstStyle/>
          <a:p>
            <a:r>
              <a:rPr lang="ru-RU" sz="1800" dirty="0" smtClean="0"/>
              <a:t>Ключевые задачи 2016 года по развитию отраслевой системы оплаты труда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537799"/>
            <a:ext cx="7983416" cy="1231106"/>
          </a:xfrm>
        </p:spPr>
        <p:txBody>
          <a:bodyPr/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dirty="0" smtClean="0"/>
              <a:t>Развитие системы проектного премирования - пилот на АО «НИАЭП» по проектному подходу к пусковой премии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dirty="0" smtClean="0"/>
              <a:t>Развитие системы оперативного премирования – кейсы </a:t>
            </a:r>
            <a:r>
              <a:rPr lang="ru-RU" dirty="0" err="1" smtClean="0"/>
              <a:t>АЭМа</a:t>
            </a:r>
            <a:r>
              <a:rPr lang="ru-RU" dirty="0" smtClean="0"/>
              <a:t>, Концерна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dirty="0" smtClean="0"/>
              <a:t>Внедрение инструментов мотивации на сокращение сроков и стоимости строительства АЭС у отраслевых Заказчиков, Подрядчиков и Поставщиков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dirty="0" smtClean="0"/>
              <a:t>Поддержка проектов </a:t>
            </a:r>
            <a:r>
              <a:rPr lang="ru-RU" dirty="0" err="1" smtClean="0"/>
              <a:t>грейдинга</a:t>
            </a:r>
            <a:r>
              <a:rPr lang="ru-RU" dirty="0" smtClean="0"/>
              <a:t>, реализуемых «Лабораторией </a:t>
            </a:r>
            <a:r>
              <a:rPr lang="ru-RU" dirty="0" err="1" smtClean="0"/>
              <a:t>грейдинга</a:t>
            </a:r>
            <a:r>
              <a:rPr lang="ru-RU" dirty="0" smtClean="0"/>
              <a:t>» Корпоративной академии </a:t>
            </a:r>
            <a:r>
              <a:rPr lang="ru-RU" dirty="0" err="1" smtClean="0"/>
              <a:t>Росатома</a:t>
            </a:r>
            <a:endParaRPr lang="ru-RU" dirty="0" smtClean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dirty="0" smtClean="0"/>
              <a:t>Внесение изменений в МР по ЕУСОТ, трансформация методических рекомендаций в методические указания</a:t>
            </a:r>
          </a:p>
        </p:txBody>
      </p:sp>
    </p:spTree>
    <p:extLst>
      <p:ext uri="{BB962C8B-B14F-4D97-AF65-F5344CB8AC3E}">
        <p14:creationId xmlns:p14="http://schemas.microsoft.com/office/powerpoint/2010/main" val="100032705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3000" y="2924175"/>
            <a:ext cx="6991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414142"/>
                </a:solidFill>
              </a:rPr>
              <a:t>Рабочая группа решила:</a:t>
            </a:r>
          </a:p>
          <a:p>
            <a:pPr algn="ctr"/>
            <a:r>
              <a:rPr lang="ru-RU" sz="2400" dirty="0" smtClean="0">
                <a:solidFill>
                  <a:srgbClr val="414142"/>
                </a:solidFill>
              </a:rPr>
              <a:t>рекомендовать Отраслевой комиссии принять информацию </a:t>
            </a:r>
            <a:r>
              <a:rPr lang="ru-RU" sz="2400" smtClean="0">
                <a:solidFill>
                  <a:srgbClr val="414142"/>
                </a:solidFill>
              </a:rPr>
              <a:t>к сведению.</a:t>
            </a:r>
            <a:endParaRPr lang="ru-RU" sz="2400" dirty="0">
              <a:solidFill>
                <a:srgbClr val="414142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398276" y="6409678"/>
            <a:ext cx="390617" cy="22194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3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607" y="149746"/>
            <a:ext cx="7856812" cy="584775"/>
          </a:xfrm>
        </p:spPr>
        <p:txBody>
          <a:bodyPr/>
          <a:lstStyle/>
          <a:p>
            <a:r>
              <a:rPr lang="ru-RU" dirty="0"/>
              <a:t>5-я конференция по </a:t>
            </a:r>
            <a:r>
              <a:rPr lang="ru-RU" dirty="0" smtClean="0"/>
              <a:t>вопросам</a:t>
            </a:r>
            <a:r>
              <a:rPr lang="en-US" dirty="0" smtClean="0"/>
              <a:t> </a:t>
            </a:r>
            <a:r>
              <a:rPr lang="ru-RU" dirty="0" smtClean="0"/>
              <a:t>организации </a:t>
            </a:r>
            <a:r>
              <a:rPr lang="ru-RU" dirty="0"/>
              <a:t>и оплаты труда в атомной </a:t>
            </a:r>
            <a:r>
              <a:rPr lang="ru-RU" dirty="0" smtClean="0"/>
              <a:t>отрасли 16-17 декабря 2015 года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329030"/>
              </p:ext>
            </p:extLst>
          </p:nvPr>
        </p:nvGraphicFramePr>
        <p:xfrm>
          <a:off x="204188" y="1184444"/>
          <a:ext cx="8575827" cy="2712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4499"/>
                <a:gridCol w="1447061"/>
                <a:gridCol w="1349405"/>
                <a:gridCol w="1349406"/>
                <a:gridCol w="577049"/>
                <a:gridCol w="1340528"/>
                <a:gridCol w="1677879"/>
              </a:tblGrid>
              <a:tr h="273062"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pPr marL="0" marR="0" indent="0" algn="ctr" defTabSz="9106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pPr marL="0" marR="0" indent="0" algn="ctr" defTabSz="9106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3</a:t>
                      </a:r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pPr marL="0" marR="0" indent="0" algn="ctr" defTabSz="9106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pPr marL="0" marR="0" indent="0" algn="ctr" defTabSz="9106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 marL="72000" marR="7200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День</a:t>
                      </a:r>
                      <a:r>
                        <a:rPr lang="ru-RU" sz="1400" baseline="0" dirty="0" smtClean="0"/>
                        <a:t> 1</a:t>
                      </a:r>
                      <a:endParaRPr lang="ru-RU" sz="1400" dirty="0"/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Грейдинг</a:t>
                      </a:r>
                      <a:r>
                        <a:rPr lang="ru-RU" sz="1400" dirty="0" smtClean="0"/>
                        <a:t>, матрицы оплаты</a:t>
                      </a:r>
                      <a:endParaRPr lang="ru-RU" sz="1400" dirty="0"/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ПСР-мотивация</a:t>
                      </a:r>
                      <a:endParaRPr lang="ru-RU" sz="1400" dirty="0"/>
                    </a:p>
                  </a:txBody>
                  <a:tcPr marL="72000" marR="72000"/>
                </a:tc>
                <a:tc rowSpan="2">
                  <a:txBody>
                    <a:bodyPr/>
                    <a:lstStyle/>
                    <a:p>
                      <a:r>
                        <a:rPr lang="ru-RU" sz="1400" dirty="0" smtClean="0"/>
                        <a:t>Оперативное премирование</a:t>
                      </a:r>
                      <a:endParaRPr lang="ru-RU" sz="1400" dirty="0"/>
                    </a:p>
                  </a:txBody>
                  <a:tcPr marL="72000" marR="72000" anchor="ctr"/>
                </a:tc>
                <a:tc rowSpan="2">
                  <a:txBody>
                    <a:bodyPr/>
                    <a:lstStyle/>
                    <a:p>
                      <a:r>
                        <a:rPr lang="ru-RU" sz="1400" dirty="0" smtClean="0"/>
                        <a:t>ИСН</a:t>
                      </a:r>
                      <a:endParaRPr lang="ru-RU" sz="1400" dirty="0"/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Отраслевое соглашение,</a:t>
                      </a:r>
                      <a:r>
                        <a:rPr lang="ru-RU" sz="1400" baseline="0" dirty="0" smtClean="0"/>
                        <a:t> индексация</a:t>
                      </a:r>
                      <a:endParaRPr lang="ru-RU" sz="1400" dirty="0" smtClean="0"/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Конкурсы </a:t>
                      </a:r>
                      <a:r>
                        <a:rPr lang="ru-RU" sz="1400" dirty="0" err="1" smtClean="0"/>
                        <a:t>профмастерства</a:t>
                      </a:r>
                      <a:r>
                        <a:rPr lang="ru-RU" sz="1400" dirty="0" smtClean="0"/>
                        <a:t>, </a:t>
                      </a:r>
                      <a:r>
                        <a:rPr lang="en-US" sz="1400" dirty="0" err="1" smtClean="0"/>
                        <a:t>Worldskills</a:t>
                      </a:r>
                      <a:endParaRPr lang="ru-RU" sz="1400" dirty="0"/>
                    </a:p>
                  </a:txBody>
                  <a:tcPr marL="72000" marR="7200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День 2</a:t>
                      </a:r>
                      <a:endParaRPr lang="ru-RU" sz="1400" dirty="0"/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Сопоставление</a:t>
                      </a:r>
                      <a:r>
                        <a:rPr lang="ru-RU" sz="1400" baseline="0" dirty="0" smtClean="0"/>
                        <a:t> уровней оплаты с рынком труда</a:t>
                      </a:r>
                      <a:endParaRPr lang="ru-RU" sz="1400" dirty="0"/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Проектное премирование</a:t>
                      </a:r>
                      <a:endParaRPr lang="ru-RU" sz="1400" dirty="0"/>
                    </a:p>
                  </a:txBody>
                  <a:tcPr marL="72000" marR="72000"/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СОУТ</a:t>
                      </a:r>
                      <a:endParaRPr lang="ru-RU" sz="1400" dirty="0"/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Льготы,</a:t>
                      </a:r>
                      <a:r>
                        <a:rPr lang="ru-RU" sz="1400" baseline="0" dirty="0" smtClean="0"/>
                        <a:t> коммуникация</a:t>
                      </a:r>
                      <a:endParaRPr lang="ru-RU" sz="1400" dirty="0"/>
                    </a:p>
                  </a:txBody>
                  <a:tcPr marL="72000" marR="7200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Кол-во участников</a:t>
                      </a:r>
                      <a:endParaRPr lang="ru-RU" sz="1400" dirty="0"/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33</a:t>
                      </a:r>
                      <a:endParaRPr lang="ru-RU" sz="1400" dirty="0"/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30</a:t>
                      </a:r>
                      <a:endParaRPr lang="ru-RU" sz="1400" dirty="0"/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22</a:t>
                      </a:r>
                      <a:endParaRPr lang="ru-RU" sz="1400" dirty="0"/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32</a:t>
                      </a:r>
                      <a:endParaRPr lang="ru-RU" sz="1400" dirty="0"/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24</a:t>
                      </a:r>
                      <a:endParaRPr lang="ru-RU" sz="1400" dirty="0"/>
                    </a:p>
                  </a:txBody>
                  <a:tcPr marL="72000" marR="720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15</a:t>
                      </a:r>
                      <a:endParaRPr lang="ru-RU" sz="1400" dirty="0"/>
                    </a:p>
                  </a:txBody>
                  <a:tcPr marL="72000" marR="7200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26128" y="4181383"/>
            <a:ext cx="832857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142 участника, 6 секций, 10 тем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В каждой секции модератор и со-модератор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48 презентаций, в </a:t>
            </a:r>
            <a:r>
              <a:rPr lang="ru-RU" dirty="0" err="1" smtClean="0">
                <a:solidFill>
                  <a:srgbClr val="000000"/>
                </a:solidFill>
              </a:rPr>
              <a:t>т.ч</a:t>
            </a:r>
            <a:r>
              <a:rPr lang="ru-RU" dirty="0" smtClean="0">
                <a:solidFill>
                  <a:srgbClr val="000000"/>
                </a:solidFill>
              </a:rPr>
              <a:t>. 40 конкретных кейсов предприятий по темам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По итогам каждого дня пленарные обсуждения презентации по результатам секций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Цель каждой секции: предложить направление развития по обсужденному вопросу, в </a:t>
            </a:r>
            <a:r>
              <a:rPr lang="ru-RU" dirty="0" err="1" smtClean="0">
                <a:solidFill>
                  <a:srgbClr val="000000"/>
                </a:solidFill>
              </a:rPr>
              <a:t>т.ч</a:t>
            </a:r>
            <a:r>
              <a:rPr lang="ru-RU" dirty="0" smtClean="0">
                <a:solidFill>
                  <a:srgbClr val="000000"/>
                </a:solidFill>
              </a:rPr>
              <a:t>. сформулировать требования к СУП УК и ДКП ГК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08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46502" y="0"/>
            <a:ext cx="7692774" cy="94287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Обратная связь от участников конференции</a:t>
            </a:r>
            <a:endParaRPr lang="ru-RU" dirty="0"/>
          </a:p>
        </p:txBody>
      </p:sp>
      <p:pic>
        <p:nvPicPr>
          <p:cNvPr id="1556481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753" y="972102"/>
            <a:ext cx="3748936" cy="171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5648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753" y="4553191"/>
            <a:ext cx="3748936" cy="1693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5648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753" y="2765285"/>
            <a:ext cx="3748936" cy="1707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60590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41" y="972102"/>
            <a:ext cx="4333735" cy="527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53079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/>
          <p:cNvCxnSpPr/>
          <p:nvPr/>
        </p:nvCxnSpPr>
        <p:spPr>
          <a:xfrm>
            <a:off x="5557383" y="4032282"/>
            <a:ext cx="1" cy="3092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764955" y="2138491"/>
            <a:ext cx="0" cy="22119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26607" y="165127"/>
            <a:ext cx="7856812" cy="553998"/>
          </a:xfrm>
        </p:spPr>
        <p:txBody>
          <a:bodyPr/>
          <a:lstStyle/>
          <a:p>
            <a:pPr lvl="0"/>
            <a:r>
              <a:rPr lang="ru-RU" sz="1800" dirty="0" smtClean="0">
                <a:solidFill>
                  <a:srgbClr val="002960"/>
                </a:solidFill>
              </a:rPr>
              <a:t>В </a:t>
            </a:r>
            <a:r>
              <a:rPr lang="ru-RU" sz="1800" dirty="0">
                <a:solidFill>
                  <a:srgbClr val="002960"/>
                </a:solidFill>
              </a:rPr>
              <a:t>ЕУСОТ </a:t>
            </a:r>
            <a:r>
              <a:rPr lang="ru-RU" sz="1800" dirty="0" smtClean="0">
                <a:solidFill>
                  <a:srgbClr val="002960"/>
                </a:solidFill>
              </a:rPr>
              <a:t>2.0 появились новые инструменты премирования, позволяющие стимулировать персонал на рост бизнеса</a:t>
            </a:r>
            <a:endParaRPr lang="ru-RU" sz="1900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727399"/>
              </p:ext>
            </p:extLst>
          </p:nvPr>
        </p:nvGraphicFramePr>
        <p:xfrm>
          <a:off x="281308" y="1036211"/>
          <a:ext cx="8250133" cy="3313842"/>
        </p:xfrm>
        <a:graphic>
          <a:graphicData uri="http://schemas.openxmlformats.org/drawingml/2006/table">
            <a:tbl>
              <a:tblPr firstRow="1" bandRow="1"/>
              <a:tblGrid>
                <a:gridCol w="208280"/>
                <a:gridCol w="8041853"/>
              </a:tblGrid>
              <a:tr h="3313842">
                <a:tc>
                  <a:txBody>
                    <a:bodyPr/>
                    <a:lstStyle/>
                    <a:p>
                      <a:pPr marL="0" marR="0" indent="0" algn="l" defTabSz="8951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951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59822" y="4829464"/>
            <a:ext cx="8282867" cy="1477328"/>
          </a:xfrm>
          <a:prstGeom prst="rect">
            <a:avLst/>
          </a:prstGeom>
          <a:noFill/>
        </p:spPr>
        <p:txBody>
          <a:bodyPr wrap="square" lIns="91195" tIns="45599" rIns="91195" bIns="45599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414142"/>
                </a:solidFill>
              </a:rPr>
              <a:t>Настройки ЕУСОТ 2.0 по видам премирования: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414142"/>
                </a:solidFill>
              </a:rPr>
              <a:t>Разовая премия – внеплановые события (ОВЗ или ППУ в рамках ПСР)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414142"/>
                </a:solidFill>
              </a:rPr>
              <a:t>Оперативная премия – плановый результат месяца/квартала/полугодия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414142"/>
                </a:solidFill>
              </a:rPr>
              <a:t>Годовая премия и премия за СП – плановый результат года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414142"/>
                </a:solidFill>
              </a:rPr>
              <a:t>Проектная премия – плановый результат по вехам долгосрочных проектов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4702" y="1355594"/>
            <a:ext cx="7750583" cy="5539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1C436A"/>
            </a:solidFill>
          </a:ln>
        </p:spPr>
        <p:txBody>
          <a:bodyPr wrap="square" lIns="91195" tIns="45599" rIns="91195" bIns="45599" rtlCol="0" anchor="ctr">
            <a:spAutoFit/>
          </a:bodyPr>
          <a:lstStyle/>
          <a:p>
            <a:endParaRPr lang="ru-RU" sz="800" dirty="0">
              <a:solidFill>
                <a:srgbClr val="414142"/>
              </a:solidFill>
            </a:endParaRPr>
          </a:p>
          <a:p>
            <a:r>
              <a:rPr lang="ru-RU" sz="1400" dirty="0">
                <a:solidFill>
                  <a:srgbClr val="414142"/>
                </a:solidFill>
              </a:rPr>
              <a:t>Проектная премия</a:t>
            </a:r>
          </a:p>
          <a:p>
            <a:endParaRPr lang="ru-RU" sz="800" dirty="0">
              <a:solidFill>
                <a:srgbClr val="41414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0256" y="4032281"/>
            <a:ext cx="5067117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1C436A"/>
            </a:solidFill>
          </a:ln>
        </p:spPr>
        <p:txBody>
          <a:bodyPr wrap="square" lIns="91195" tIns="45599" rIns="91195" bIns="45599" rtlCol="0">
            <a:spAutoFit/>
          </a:bodyPr>
          <a:lstStyle/>
          <a:p>
            <a:r>
              <a:rPr lang="ru-RU" sz="1400" dirty="0">
                <a:solidFill>
                  <a:srgbClr val="414142"/>
                </a:solidFill>
              </a:rPr>
              <a:t>Разовая премия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0267" y="2817772"/>
            <a:ext cx="6274713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195" tIns="45599" rIns="91195" bIns="45599" rtlCol="0">
            <a:spAutoFit/>
          </a:bodyPr>
          <a:lstStyle/>
          <a:p>
            <a:r>
              <a:rPr lang="ru-RU" sz="1400" dirty="0">
                <a:solidFill>
                  <a:srgbClr val="414142"/>
                </a:solidFill>
              </a:rPr>
              <a:t>Оперативная премия</a:t>
            </a:r>
          </a:p>
          <a:p>
            <a:endParaRPr lang="ru-RU" sz="1400" dirty="0">
              <a:solidFill>
                <a:srgbClr val="414142"/>
              </a:solidFill>
            </a:endParaRPr>
          </a:p>
          <a:p>
            <a:endParaRPr lang="ru-RU" sz="1400" dirty="0">
              <a:solidFill>
                <a:srgbClr val="41414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81055" y="2138491"/>
            <a:ext cx="5744231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1C436A"/>
            </a:solidFill>
          </a:ln>
        </p:spPr>
        <p:txBody>
          <a:bodyPr wrap="square" lIns="91195" tIns="45599" rIns="91195" bIns="45599" rtlCol="0">
            <a:spAutoFit/>
          </a:bodyPr>
          <a:lstStyle/>
          <a:p>
            <a:r>
              <a:rPr lang="ru-RU" sz="1400" dirty="0">
                <a:solidFill>
                  <a:srgbClr val="414142"/>
                </a:solidFill>
              </a:rPr>
              <a:t>Годовая премия</a:t>
            </a:r>
          </a:p>
          <a:p>
            <a:endParaRPr lang="ru-RU" sz="1400" dirty="0">
              <a:solidFill>
                <a:srgbClr val="41414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0242" y="970347"/>
            <a:ext cx="2172454" cy="307777"/>
          </a:xfrm>
          <a:prstGeom prst="rect">
            <a:avLst/>
          </a:prstGeom>
          <a:noFill/>
        </p:spPr>
        <p:txBody>
          <a:bodyPr wrap="none" lIns="91195" tIns="45599" rIns="91195" bIns="45599" rtlCol="0">
            <a:spAutoFit/>
          </a:bodyPr>
          <a:lstStyle/>
          <a:p>
            <a:r>
              <a:rPr lang="ru-RU" sz="1400" dirty="0">
                <a:solidFill>
                  <a:srgbClr val="414142"/>
                </a:solidFill>
              </a:rPr>
              <a:t>Горизонт планирования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87118" y="3994102"/>
            <a:ext cx="676339" cy="307777"/>
          </a:xfrm>
          <a:prstGeom prst="rect">
            <a:avLst/>
          </a:prstGeom>
          <a:noFill/>
        </p:spPr>
        <p:txBody>
          <a:bodyPr wrap="none" lIns="91195" tIns="45599" rIns="91195" bIns="45599" rtlCol="0">
            <a:spAutoFit/>
          </a:bodyPr>
          <a:lstStyle/>
          <a:p>
            <a:r>
              <a:rPr lang="ru-RU" sz="1400" dirty="0" err="1">
                <a:solidFill>
                  <a:srgbClr val="414142"/>
                </a:solidFill>
              </a:rPr>
              <a:t>Грейд</a:t>
            </a:r>
            <a:endParaRPr lang="ru-RU" sz="1400" dirty="0">
              <a:solidFill>
                <a:srgbClr val="414142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490250" y="2116235"/>
            <a:ext cx="7837004" cy="134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4222" y="1962145"/>
            <a:ext cx="446020" cy="307777"/>
          </a:xfrm>
          <a:prstGeom prst="rect">
            <a:avLst/>
          </a:prstGeom>
          <a:noFill/>
        </p:spPr>
        <p:txBody>
          <a:bodyPr wrap="none" lIns="91195" tIns="45599" rIns="91195" bIns="45599" rtlCol="0">
            <a:spAutoFit/>
          </a:bodyPr>
          <a:lstStyle/>
          <a:p>
            <a:r>
              <a:rPr lang="ru-RU" sz="1400" dirty="0">
                <a:solidFill>
                  <a:srgbClr val="414142"/>
                </a:solidFill>
              </a:rPr>
              <a:t>год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34360" y="4352078"/>
            <a:ext cx="803425" cy="307777"/>
          </a:xfrm>
          <a:prstGeom prst="rect">
            <a:avLst/>
          </a:prstGeom>
          <a:noFill/>
        </p:spPr>
        <p:txBody>
          <a:bodyPr wrap="none" lIns="91195" tIns="45599" rIns="91195" bIns="45599" rtlCol="0">
            <a:spAutoFit/>
          </a:bodyPr>
          <a:lstStyle/>
          <a:p>
            <a:r>
              <a:rPr lang="ru-RU" sz="1400" dirty="0">
                <a:solidFill>
                  <a:srgbClr val="414142"/>
                </a:solidFill>
              </a:rPr>
              <a:t>5 </a:t>
            </a:r>
            <a:r>
              <a:rPr lang="ru-RU" sz="1400" dirty="0" err="1">
                <a:solidFill>
                  <a:srgbClr val="414142"/>
                </a:solidFill>
              </a:rPr>
              <a:t>грейд</a:t>
            </a:r>
            <a:endParaRPr lang="ru-RU" sz="1400" dirty="0">
              <a:solidFill>
                <a:srgbClr val="41414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62140" y="4361525"/>
            <a:ext cx="808298" cy="307777"/>
          </a:xfrm>
          <a:prstGeom prst="rect">
            <a:avLst/>
          </a:prstGeom>
          <a:noFill/>
        </p:spPr>
        <p:txBody>
          <a:bodyPr wrap="none" lIns="91195" tIns="45599" rIns="91195" bIns="45599" rtlCol="0">
            <a:spAutoFit/>
          </a:bodyPr>
          <a:lstStyle/>
          <a:p>
            <a:r>
              <a:rPr lang="ru-RU" sz="1400" dirty="0">
                <a:solidFill>
                  <a:srgbClr val="414142"/>
                </a:solidFill>
              </a:rPr>
              <a:t>ЗГД, ГД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52292" y="1355594"/>
            <a:ext cx="572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FF0000"/>
                </a:solidFill>
              </a:rPr>
              <a:t>new</a:t>
            </a:r>
            <a:endParaRPr lang="ru-RU" sz="1400" i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91987" y="2826670"/>
            <a:ext cx="572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FF0000"/>
                </a:solidFill>
              </a:rPr>
              <a:t>new</a:t>
            </a:r>
            <a:endParaRPr lang="ru-RU" sz="1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52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603" y="165120"/>
            <a:ext cx="7786474" cy="553998"/>
          </a:xfrm>
        </p:spPr>
        <p:txBody>
          <a:bodyPr/>
          <a:lstStyle/>
          <a:p>
            <a:pPr defTabSz="894036">
              <a:tabLst>
                <a:tab pos="356664" algn="l"/>
              </a:tabLst>
            </a:pPr>
            <a:r>
              <a:rPr lang="ru-RU" sz="1800" dirty="0">
                <a:solidFill>
                  <a:srgbClr val="002960"/>
                </a:solidFill>
              </a:rPr>
              <a:t>Организации отрасли </a:t>
            </a:r>
            <a:r>
              <a:rPr lang="ru-RU" sz="1800" dirty="0" smtClean="0">
                <a:solidFill>
                  <a:srgbClr val="002960"/>
                </a:solidFill>
              </a:rPr>
              <a:t>включают в ЛНА новые инструменты оплаты труда</a:t>
            </a:r>
            <a:endParaRPr lang="ru-RU" sz="1800" dirty="0">
              <a:solidFill>
                <a:srgbClr val="002960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249631979"/>
              </p:ext>
            </p:extLst>
          </p:nvPr>
        </p:nvGraphicFramePr>
        <p:xfrm>
          <a:off x="1651247" y="1021932"/>
          <a:ext cx="3280286" cy="2165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019810932"/>
              </p:ext>
            </p:extLst>
          </p:nvPr>
        </p:nvGraphicFramePr>
        <p:xfrm>
          <a:off x="3642571" y="805934"/>
          <a:ext cx="3349782" cy="2290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677216543"/>
              </p:ext>
            </p:extLst>
          </p:nvPr>
        </p:nvGraphicFramePr>
        <p:xfrm>
          <a:off x="-152022" y="3829588"/>
          <a:ext cx="2979738" cy="2212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758736781"/>
              </p:ext>
            </p:extLst>
          </p:nvPr>
        </p:nvGraphicFramePr>
        <p:xfrm>
          <a:off x="2159253" y="3985224"/>
          <a:ext cx="2670771" cy="2026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969040744"/>
              </p:ext>
            </p:extLst>
          </p:nvPr>
        </p:nvGraphicFramePr>
        <p:xfrm>
          <a:off x="5848539" y="835907"/>
          <a:ext cx="3284349" cy="2133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800923150"/>
              </p:ext>
            </p:extLst>
          </p:nvPr>
        </p:nvGraphicFramePr>
        <p:xfrm>
          <a:off x="6417226" y="3554051"/>
          <a:ext cx="2544212" cy="2497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593474841"/>
              </p:ext>
            </p:extLst>
          </p:nvPr>
        </p:nvGraphicFramePr>
        <p:xfrm>
          <a:off x="0" y="987030"/>
          <a:ext cx="2606263" cy="2129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12060536"/>
              </p:ext>
            </p:extLst>
          </p:nvPr>
        </p:nvGraphicFramePr>
        <p:xfrm>
          <a:off x="4127625" y="3722673"/>
          <a:ext cx="2569863" cy="2178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398276" y="6409678"/>
            <a:ext cx="390617" cy="22194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6354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Кейс «Гидропресс»: Схема выплаты оперативной премии (ранее ИСН-2) в ряде научных, конструкторских и проектных организаций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342900" y="1157887"/>
            <a:ext cx="8466992" cy="2195222"/>
            <a:chOff x="289935" y="1400293"/>
            <a:chExt cx="8344988" cy="3166544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63138" y="1495648"/>
              <a:ext cx="3137418" cy="1295177"/>
            </a:xfrm>
            <a:prstGeom prst="rect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</a:rPr>
                <a:t>Плановые трудозатраты, заложенные в</a:t>
              </a:r>
            </a:p>
            <a:p>
              <a:pPr algn="ctr"/>
              <a:r>
                <a:rPr lang="ru-RU" sz="1400" dirty="0">
                  <a:solidFill>
                    <a:srgbClr val="000000"/>
                  </a:solidFill>
                </a:rPr>
                <a:t>цену договоров</a:t>
              </a:r>
            </a:p>
          </p:txBody>
        </p:sp>
        <p:sp>
          <p:nvSpPr>
            <p:cNvPr id="12" name="Равнобедренный треугольник 11"/>
            <p:cNvSpPr/>
            <p:nvPr/>
          </p:nvSpPr>
          <p:spPr bwMode="auto">
            <a:xfrm rot="10800000">
              <a:off x="289935" y="2799892"/>
              <a:ext cx="3283826" cy="432045"/>
            </a:xfrm>
            <a:prstGeom prst="triangle">
              <a:avLst>
                <a:gd name="adj" fmla="val 50210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accent6">
                    <a:lumMod val="75000"/>
                  </a:schemeClr>
                </a:gs>
              </a:gsLst>
              <a:lin ang="16200000" scaled="1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Bef>
                  <a:spcPct val="40000"/>
                </a:spcBef>
                <a:spcAft>
                  <a:spcPct val="20000"/>
                </a:spcAft>
              </a:pPr>
              <a:endParaRPr lang="ru-RU" sz="1200" dirty="0">
                <a:solidFill>
                  <a:srgbClr val="3375B7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65747" y="3308609"/>
              <a:ext cx="3064796" cy="981478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/>
              <a:r>
                <a:rPr lang="ru-RU" sz="1400" b="1" dirty="0">
                  <a:solidFill>
                    <a:srgbClr val="FFFFFF"/>
                  </a:solidFill>
                </a:rPr>
                <a:t>Плановые затраты в договорах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416878" y="1946914"/>
              <a:ext cx="3162093" cy="826023"/>
            </a:xfrm>
            <a:prstGeom prst="rect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</a:rPr>
                <a:t>Фактические трудозатраты при исполнении договоров</a:t>
              </a: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 rot="5400000">
              <a:off x="4368961" y="1740392"/>
              <a:ext cx="491433" cy="1"/>
            </a:xfrm>
            <a:prstGeom prst="straightConnector1">
              <a:avLst/>
            </a:prstGeom>
            <a:ln w="28575">
              <a:solidFill>
                <a:schemeClr val="accent5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3495096" y="1501668"/>
              <a:ext cx="1129000" cy="0"/>
            </a:xfrm>
            <a:prstGeom prst="line">
              <a:avLst/>
            </a:prstGeom>
            <a:ln w="381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4621844" y="1975082"/>
              <a:ext cx="811469" cy="1556"/>
            </a:xfrm>
            <a:prstGeom prst="line">
              <a:avLst/>
            </a:prstGeom>
            <a:ln w="381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4750908" y="1400293"/>
              <a:ext cx="3884015" cy="443944"/>
            </a:xfrm>
            <a:prstGeom prst="rect">
              <a:avLst/>
            </a:prstGeom>
            <a:noFill/>
          </p:spPr>
          <p:txBody>
            <a:bodyPr wrap="square" lIns="91430" tIns="45715" rIns="91430" bIns="45715" rtlCol="0">
              <a:spAutoFit/>
            </a:bodyPr>
            <a:lstStyle/>
            <a:p>
              <a:r>
                <a:rPr lang="ru-RU" sz="1400" b="1" i="1" dirty="0">
                  <a:solidFill>
                    <a:srgbClr val="FFC000">
                      <a:lumMod val="50000"/>
                    </a:srgbClr>
                  </a:solidFill>
                  <a:latin typeface="Arial Narrow" panose="020B0606020202030204" pitchFamily="34" charset="0"/>
                </a:rPr>
                <a:t>Разница </a:t>
              </a:r>
              <a:r>
                <a:rPr lang="ru-RU" sz="1400" b="1" i="1" dirty="0" smtClean="0">
                  <a:solidFill>
                    <a:srgbClr val="FFC000">
                      <a:lumMod val="50000"/>
                    </a:srgbClr>
                  </a:solidFill>
                  <a:latin typeface="Arial Narrow" panose="020B0606020202030204" pitchFamily="34" charset="0"/>
                </a:rPr>
                <a:t>планом </a:t>
              </a:r>
              <a:r>
                <a:rPr lang="ru-RU" sz="1400" b="1" i="1" dirty="0">
                  <a:solidFill>
                    <a:srgbClr val="FFC000">
                      <a:lumMod val="50000"/>
                    </a:srgbClr>
                  </a:solidFill>
                  <a:latin typeface="Arial Narrow" panose="020B0606020202030204" pitchFamily="34" charset="0"/>
                </a:rPr>
                <a:t>и </a:t>
              </a:r>
              <a:r>
                <a:rPr lang="ru-RU" sz="1400" b="1" i="1" dirty="0" smtClean="0">
                  <a:solidFill>
                    <a:srgbClr val="FFC000">
                      <a:lumMod val="50000"/>
                    </a:srgbClr>
                  </a:solidFill>
                  <a:latin typeface="Arial Narrow" panose="020B0606020202030204" pitchFamily="34" charset="0"/>
                </a:rPr>
                <a:t>фактом трудозатрат </a:t>
              </a:r>
              <a:r>
                <a:rPr lang="ru-RU" sz="1400" b="1" i="1" dirty="0">
                  <a:solidFill>
                    <a:srgbClr val="FFC000">
                      <a:lumMod val="50000"/>
                    </a:srgbClr>
                  </a:solidFill>
                  <a:latin typeface="Arial Narrow" panose="020B0606020202030204" pitchFamily="34" charset="0"/>
                </a:rPr>
                <a:t>– до 30%</a:t>
              </a: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416881" y="3729438"/>
              <a:ext cx="3162090" cy="54276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/>
              <a:r>
                <a:rPr lang="ru-RU" sz="1400" b="1" dirty="0">
                  <a:solidFill>
                    <a:srgbClr val="FFFFFF"/>
                  </a:solidFill>
                </a:rPr>
                <a:t>Фактические затраты</a:t>
              </a: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65748" y="4320730"/>
              <a:ext cx="3064796" cy="246107"/>
            </a:xfrm>
            <a:prstGeom prst="rect">
              <a:avLst/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/>
              <a:r>
                <a:rPr lang="ru-RU" sz="1400" b="1" dirty="0">
                  <a:solidFill>
                    <a:srgbClr val="FFFFFF"/>
                  </a:solidFill>
                </a:rPr>
                <a:t>Плановая прибыль</a:t>
              </a: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5416879" y="4298480"/>
              <a:ext cx="3162092" cy="246107"/>
            </a:xfrm>
            <a:prstGeom prst="rect">
              <a:avLst/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/>
              <a:r>
                <a:rPr lang="ru-RU" sz="1400" b="1" dirty="0">
                  <a:solidFill>
                    <a:srgbClr val="FFFFFF"/>
                  </a:solidFill>
                </a:rPr>
                <a:t>Плановая прибыль</a:t>
              </a: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5416879" y="3290722"/>
              <a:ext cx="3162092" cy="406117"/>
            </a:xfrm>
            <a:prstGeom prst="rect">
              <a:avLst/>
            </a:prstGeom>
            <a:solidFill>
              <a:schemeClr val="accent2">
                <a:lumMod val="25000"/>
              </a:schemeClr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/>
              <a:r>
                <a:rPr lang="ru-RU" sz="1400" b="1" dirty="0">
                  <a:solidFill>
                    <a:srgbClr val="FFFFFF"/>
                  </a:solidFill>
                </a:rPr>
                <a:t>ИСН-2</a:t>
              </a:r>
            </a:p>
          </p:txBody>
        </p:sp>
        <p:sp>
          <p:nvSpPr>
            <p:cNvPr id="50" name="Стрелка вправо 49"/>
            <p:cNvSpPr/>
            <p:nvPr/>
          </p:nvSpPr>
          <p:spPr>
            <a:xfrm>
              <a:off x="3583005" y="2133831"/>
              <a:ext cx="1677087" cy="423400"/>
            </a:xfrm>
            <a:prstGeom prst="rightArrow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/>
              <a:endParaRPr lang="ru-RU" sz="1400" dirty="0" err="1">
                <a:solidFill>
                  <a:srgbClr val="000000"/>
                </a:solidFill>
              </a:endParaRPr>
            </a:p>
          </p:txBody>
        </p:sp>
        <p:sp>
          <p:nvSpPr>
            <p:cNvPr id="51" name="Стрелка вправо 50"/>
            <p:cNvSpPr/>
            <p:nvPr/>
          </p:nvSpPr>
          <p:spPr>
            <a:xfrm>
              <a:off x="3573761" y="3863477"/>
              <a:ext cx="1677087" cy="423400"/>
            </a:xfrm>
            <a:prstGeom prst="rightArrow">
              <a:avLst/>
            </a:prstGeom>
            <a:solidFill>
              <a:schemeClr val="bg2">
                <a:lumMod val="65000"/>
              </a:schemeClr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/>
              <a:endParaRPr lang="ru-RU" sz="1400" dirty="0" err="1">
                <a:solidFill>
                  <a:srgbClr val="000000"/>
                </a:solidFill>
              </a:endParaRPr>
            </a:p>
          </p:txBody>
        </p:sp>
        <p:sp>
          <p:nvSpPr>
            <p:cNvPr id="57" name="Равнобедренный треугольник 56"/>
            <p:cNvSpPr/>
            <p:nvPr/>
          </p:nvSpPr>
          <p:spPr bwMode="auto">
            <a:xfrm rot="10800000">
              <a:off x="5250848" y="2782009"/>
              <a:ext cx="3354059" cy="432045"/>
            </a:xfrm>
            <a:prstGeom prst="triangle">
              <a:avLst>
                <a:gd name="adj" fmla="val 50210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accent6">
                    <a:lumMod val="75000"/>
                  </a:schemeClr>
                </a:gs>
              </a:gsLst>
              <a:lin ang="16200000" scaled="1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Bef>
                  <a:spcPct val="40000"/>
                </a:spcBef>
                <a:spcAft>
                  <a:spcPct val="20000"/>
                </a:spcAft>
              </a:pPr>
              <a:endParaRPr lang="ru-RU" sz="1400" dirty="0">
                <a:solidFill>
                  <a:srgbClr val="3375B7"/>
                </a:solidFill>
              </a:endParaRP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6101862" y="3709876"/>
            <a:ext cx="2795953" cy="2520680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marL="180956" indent="-180956">
              <a:lnSpc>
                <a:spcPct val="90000"/>
              </a:lnSpc>
              <a:spcBef>
                <a:spcPts val="600"/>
              </a:spcBef>
              <a:buFontTx/>
              <a:buAutoNum type="arabicPeriod"/>
            </a:pPr>
            <a:r>
              <a:rPr lang="ru-RU" sz="1400" dirty="0" smtClean="0">
                <a:solidFill>
                  <a:srgbClr val="002060"/>
                </a:solidFill>
              </a:rPr>
              <a:t>Отсутствует ориентация </a:t>
            </a:r>
            <a:r>
              <a:rPr lang="ru-RU" sz="1400" dirty="0">
                <a:solidFill>
                  <a:srgbClr val="002060"/>
                </a:solidFill>
              </a:rPr>
              <a:t>на рынок труда;</a:t>
            </a:r>
          </a:p>
          <a:p>
            <a:pPr marL="180956" indent="-180956">
              <a:lnSpc>
                <a:spcPct val="90000"/>
              </a:lnSpc>
              <a:spcBef>
                <a:spcPts val="600"/>
              </a:spcBef>
              <a:buFontTx/>
              <a:buAutoNum type="arabicPeriod"/>
            </a:pPr>
            <a:r>
              <a:rPr lang="ru-RU" sz="1400" dirty="0">
                <a:solidFill>
                  <a:srgbClr val="002060"/>
                </a:solidFill>
              </a:rPr>
              <a:t>Отсутствует связь целевых </a:t>
            </a:r>
            <a:r>
              <a:rPr lang="en-US" sz="1400" dirty="0">
                <a:solidFill>
                  <a:srgbClr val="002060"/>
                </a:solidFill>
              </a:rPr>
              <a:t>/</a:t>
            </a:r>
            <a:r>
              <a:rPr lang="ru-RU" sz="1400" dirty="0">
                <a:solidFill>
                  <a:srgbClr val="002060"/>
                </a:solidFill>
              </a:rPr>
              <a:t> предельных размеров премий с </a:t>
            </a:r>
            <a:r>
              <a:rPr lang="ru-RU" sz="1400" dirty="0" smtClean="0">
                <a:solidFill>
                  <a:srgbClr val="002060"/>
                </a:solidFill>
              </a:rPr>
              <a:t>достижением </a:t>
            </a:r>
            <a:r>
              <a:rPr lang="ru-RU" sz="1400" dirty="0">
                <a:solidFill>
                  <a:srgbClr val="002060"/>
                </a:solidFill>
              </a:rPr>
              <a:t>установленных целей;</a:t>
            </a:r>
          </a:p>
          <a:p>
            <a:pPr marL="180956" indent="-180956">
              <a:lnSpc>
                <a:spcPct val="80000"/>
              </a:lnSpc>
              <a:spcBef>
                <a:spcPts val="600"/>
              </a:spcBef>
              <a:buFontTx/>
              <a:buAutoNum type="arabicPeriod"/>
            </a:pPr>
            <a:r>
              <a:rPr lang="ru-RU" sz="1400" dirty="0">
                <a:solidFill>
                  <a:srgbClr val="002060"/>
                </a:solidFill>
              </a:rPr>
              <a:t>Система мотивации не настроена на сокращение стоимости объектов проектирования</a:t>
            </a:r>
            <a:r>
              <a:rPr lang="en-US" sz="1400" dirty="0">
                <a:solidFill>
                  <a:srgbClr val="002060"/>
                </a:solidFill>
              </a:rPr>
              <a:t>/</a:t>
            </a:r>
            <a:r>
              <a:rPr lang="ru-RU" sz="1400" dirty="0" smtClean="0">
                <a:solidFill>
                  <a:srgbClr val="002060"/>
                </a:solidFill>
              </a:rPr>
              <a:t>разработки;</a:t>
            </a:r>
          </a:p>
          <a:p>
            <a:pPr marL="180956" indent="-180956">
              <a:lnSpc>
                <a:spcPct val="80000"/>
              </a:lnSpc>
              <a:spcBef>
                <a:spcPts val="600"/>
              </a:spcBef>
              <a:buFontTx/>
              <a:buAutoNum type="arabicPeriod"/>
            </a:pPr>
            <a:r>
              <a:rPr lang="ru-RU" sz="1400" dirty="0" smtClean="0">
                <a:solidFill>
                  <a:srgbClr val="002060"/>
                </a:solidFill>
              </a:rPr>
              <a:t>Избыточная численность и расходы на ФОТ.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8707" y="3575039"/>
            <a:ext cx="5875231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rgbClr val="002960"/>
                </a:solidFill>
                <a:latin typeface="Arial Narrow" panose="020B0606020202030204" pitchFamily="34" charset="0"/>
              </a:rPr>
              <a:t>Цитаты из ЛНА организации:</a:t>
            </a:r>
          </a:p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rgbClr val="002960"/>
                </a:solidFill>
                <a:latin typeface="Arial Narrow" panose="020B0606020202030204" pitchFamily="34" charset="0"/>
              </a:rPr>
              <a:t>«</a:t>
            </a:r>
            <a:r>
              <a:rPr lang="ru-RU" sz="1400" dirty="0">
                <a:solidFill>
                  <a:srgbClr val="002960"/>
                </a:solidFill>
                <a:latin typeface="Arial Narrow" panose="020B0606020202030204" pitchFamily="34" charset="0"/>
              </a:rPr>
              <a:t>В случае, если затраты до договору меньше запланированных </a:t>
            </a:r>
            <a:r>
              <a:rPr lang="ru-RU" sz="1400" dirty="0" smtClean="0">
                <a:solidFill>
                  <a:srgbClr val="002960"/>
                </a:solidFill>
                <a:latin typeface="Arial Narrow" panose="020B0606020202030204" pitchFamily="34" charset="0"/>
              </a:rPr>
              <a:t>(…до </a:t>
            </a:r>
            <a:r>
              <a:rPr lang="ru-RU" sz="1400" dirty="0">
                <a:solidFill>
                  <a:srgbClr val="002960"/>
                </a:solidFill>
                <a:latin typeface="Arial Narrow" panose="020B0606020202030204" pitchFamily="34" charset="0"/>
              </a:rPr>
              <a:t>в 2 </a:t>
            </a:r>
            <a:r>
              <a:rPr lang="ru-RU" sz="1400" dirty="0" smtClean="0">
                <a:solidFill>
                  <a:srgbClr val="002960"/>
                </a:solidFill>
                <a:latin typeface="Arial Narrow" panose="020B0606020202030204" pitchFamily="34" charset="0"/>
              </a:rPr>
              <a:t>раз), </a:t>
            </a:r>
            <a:r>
              <a:rPr lang="ru-RU" sz="1400" dirty="0">
                <a:solidFill>
                  <a:srgbClr val="002960"/>
                </a:solidFill>
                <a:latin typeface="Arial Narrow" panose="020B0606020202030204" pitchFamily="34" charset="0"/>
              </a:rPr>
              <a:t>дополнительно выплачивается 20% от прибыли, превосходящей плановую</a:t>
            </a:r>
            <a:r>
              <a:rPr lang="ru-RU" sz="1400" dirty="0" smtClean="0">
                <a:solidFill>
                  <a:srgbClr val="002960"/>
                </a:solidFill>
                <a:latin typeface="Arial Narrow" panose="020B0606020202030204" pitchFamily="34" charset="0"/>
              </a:rPr>
              <a:t>»</a:t>
            </a:r>
            <a:endParaRPr lang="ru-RU" sz="14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1400" dirty="0">
                <a:solidFill>
                  <a:srgbClr val="002960"/>
                </a:solidFill>
                <a:latin typeface="Arial Narrow" panose="020B0606020202030204" pitchFamily="34" charset="0"/>
              </a:rPr>
              <a:t>«Значение процента от суммы окладов </a:t>
            </a:r>
            <a:r>
              <a:rPr lang="ru-RU" sz="1400" dirty="0" smtClean="0">
                <a:solidFill>
                  <a:srgbClr val="002960"/>
                </a:solidFill>
                <a:latin typeface="Arial Narrow" panose="020B0606020202030204" pitchFamily="34" charset="0"/>
              </a:rPr>
              <a:t>…, </a:t>
            </a:r>
            <a:r>
              <a:rPr lang="ru-RU" sz="1400" dirty="0">
                <a:solidFill>
                  <a:srgbClr val="002960"/>
                </a:solidFill>
                <a:latin typeface="Arial Narrow" panose="020B0606020202030204" pitchFamily="34" charset="0"/>
              </a:rPr>
              <a:t>устанавливается ежеквартально по решению Оперативного совещания</a:t>
            </a:r>
            <a:r>
              <a:rPr lang="ru-RU" sz="1400" dirty="0" smtClean="0">
                <a:solidFill>
                  <a:srgbClr val="002960"/>
                </a:solidFill>
                <a:latin typeface="Arial Narrow" panose="020B0606020202030204" pitchFamily="34" charset="0"/>
              </a:rPr>
              <a:t>»</a:t>
            </a:r>
          </a:p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rgbClr val="002960"/>
                </a:solidFill>
                <a:latin typeface="Arial Narrow" panose="020B0606020202030204" pitchFamily="34" charset="0"/>
              </a:rPr>
              <a:t>«</a:t>
            </a:r>
            <a:r>
              <a:rPr lang="ru-RU" sz="1400" dirty="0">
                <a:solidFill>
                  <a:srgbClr val="002960"/>
                </a:solidFill>
                <a:latin typeface="Arial Narrow" panose="020B0606020202030204" pitchFamily="34" charset="0"/>
              </a:rPr>
              <a:t>Суммы премии, не начисленные отдельным работникам по решению начальников отделов (нарушение трудовой и исполнительской дисциплины), могут быть перераспределены между остальными работниками </a:t>
            </a:r>
            <a:r>
              <a:rPr lang="ru-RU" sz="1400" dirty="0" smtClean="0">
                <a:solidFill>
                  <a:srgbClr val="002960"/>
                </a:solidFill>
                <a:latin typeface="Arial Narrow" panose="020B0606020202030204" pitchFamily="34" charset="0"/>
              </a:rPr>
              <a:t>отдела»</a:t>
            </a:r>
            <a:endParaRPr lang="ru-RU" sz="14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rgbClr val="002960"/>
                </a:solidFill>
                <a:latin typeface="Arial Narrow" panose="020B0606020202030204" pitchFamily="34" charset="0"/>
              </a:rPr>
              <a:t>«</a:t>
            </a:r>
            <a:r>
              <a:rPr lang="ru-RU" sz="1400" dirty="0">
                <a:solidFill>
                  <a:srgbClr val="002960"/>
                </a:solidFill>
                <a:latin typeface="Arial Narrow" panose="020B0606020202030204" pitchFamily="34" charset="0"/>
              </a:rPr>
              <a:t>Распределение премии по работникам производится с учётом распределенных начальниками отделений трудозатрат и стоимостью </a:t>
            </a:r>
            <a:r>
              <a:rPr lang="ru-RU" sz="1400" dirty="0" smtClean="0">
                <a:solidFill>
                  <a:srgbClr val="002960"/>
                </a:solidFill>
                <a:latin typeface="Arial Narrow" panose="020B0606020202030204" pitchFamily="34" charset="0"/>
              </a:rPr>
              <a:t>нормо-часа </a:t>
            </a:r>
            <a:r>
              <a:rPr lang="ru-RU" sz="1400" dirty="0">
                <a:solidFill>
                  <a:srgbClr val="002960"/>
                </a:solidFill>
                <a:latin typeface="Arial Narrow" panose="020B0606020202030204" pitchFamily="34" charset="0"/>
              </a:rPr>
              <a:t>каждого сотрудника</a:t>
            </a:r>
            <a:r>
              <a:rPr lang="ru-RU" sz="1400" dirty="0" smtClean="0">
                <a:solidFill>
                  <a:srgbClr val="002960"/>
                </a:solidFill>
                <a:latin typeface="Arial Narrow" panose="020B0606020202030204" pitchFamily="34" charset="0"/>
              </a:rPr>
              <a:t>»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5561475" y="3771900"/>
            <a:ext cx="540387" cy="2453054"/>
          </a:xfrm>
          <a:prstGeom prst="rightBrac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1C436A">
                    <a:lumMod val="50000"/>
                  </a:srgbClr>
                </a:solidFill>
              </a:ln>
              <a:solidFill>
                <a:srgbClr val="1C43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38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23825" y="6246847"/>
            <a:ext cx="8837007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b="1" i="1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Arial Narrow" panose="020B0606020202030204" pitchFamily="34" charset="0"/>
              </a:rPr>
              <a:t>* В анализе использованы данные по фактической зарплате в ОКБ «Гидропресс» за 2014 год и обзоров заработных плат компаний </a:t>
            </a:r>
            <a:r>
              <a:rPr lang="en-US" sz="1200" b="1" i="1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Arial Narrow" panose="020B0606020202030204" pitchFamily="34" charset="0"/>
              </a:rPr>
              <a:t>E&amp;Y </a:t>
            </a:r>
            <a:r>
              <a:rPr lang="ru-RU" sz="1200" b="1" i="1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Arial Narrow" panose="020B0606020202030204" pitchFamily="34" charset="0"/>
              </a:rPr>
              <a:t>и</a:t>
            </a:r>
            <a:r>
              <a:rPr lang="en-US" sz="1200" b="1" i="1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Arial Narrow" panose="020B0606020202030204" pitchFamily="34" charset="0"/>
              </a:rPr>
              <a:t> Headhunter</a:t>
            </a:r>
            <a:r>
              <a:rPr lang="ru-RU" sz="1200" b="1" i="1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Arial Narrow" panose="020B0606020202030204" pitchFamily="34" charset="0"/>
              </a:rPr>
              <a:t> по Москве за 2015 год</a:t>
            </a:r>
            <a:endParaRPr lang="ru-RU" sz="1200" b="1" i="1" dirty="0">
              <a:solidFill>
                <a:srgbClr val="000000">
                  <a:lumMod val="85000"/>
                  <a:lumOff val="15000"/>
                </a:srgbClr>
              </a:solidFill>
              <a:latin typeface="Arial Narrow" panose="020B0606020202030204" pitchFamily="34" charset="0"/>
            </a:endParaRPr>
          </a:p>
        </p:txBody>
      </p:sp>
      <p:pic>
        <p:nvPicPr>
          <p:cNvPr id="160973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59" y="977953"/>
            <a:ext cx="8276434" cy="4585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26000" y="0"/>
            <a:ext cx="7692774" cy="870438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002060"/>
                </a:solidFill>
              </a:rPr>
              <a:t>Сравнительный анализ уровня заработных плат в проектных подразделениях ОКБ «Гидропресс» </a:t>
            </a:r>
            <a:endParaRPr lang="ru-RU" sz="1600" dirty="0"/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1301262" y="2786856"/>
            <a:ext cx="1905920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5846885" y="3178343"/>
            <a:ext cx="2541772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3894992" y="3032461"/>
            <a:ext cx="1265423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76212" y="5563224"/>
            <a:ext cx="8696323" cy="5715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 anchor="ctr" anchorCtr="1">
            <a:no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+mn-lt"/>
              </a:rPr>
              <a:t>Уровень зарплат в ОКБ «Гидропресс» значительно превышает среднерыночный по Москве (по аналогичным позициям), доля выплат постоянного характера в ОКБ «Гидропресс» - 64%.</a:t>
            </a:r>
            <a:endParaRPr lang="ru-RU" sz="1400" b="1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5362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Кейс: мотивация на сокращение сроков строительства.</a:t>
            </a:r>
            <a:br>
              <a:rPr lang="ru-RU" dirty="0" smtClean="0"/>
            </a:br>
            <a:r>
              <a:rPr lang="ru-RU" dirty="0" smtClean="0"/>
              <a:t>НИАЭП – мотивация на сокращение накопленного отставания в поставках.</a:t>
            </a:r>
            <a:endParaRPr lang="ru-RU" dirty="0"/>
          </a:p>
        </p:txBody>
      </p:sp>
      <p:grpSp>
        <p:nvGrpSpPr>
          <p:cNvPr id="21" name="Группа 22"/>
          <p:cNvGrpSpPr/>
          <p:nvPr/>
        </p:nvGrpSpPr>
        <p:grpSpPr>
          <a:xfrm>
            <a:off x="246186" y="1538674"/>
            <a:ext cx="8115295" cy="903777"/>
            <a:chOff x="370202" y="2996952"/>
            <a:chExt cx="4496280" cy="1169488"/>
          </a:xfrm>
        </p:grpSpPr>
        <p:graphicFrame>
          <p:nvGraphicFramePr>
            <p:cNvPr id="22" name="Объект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26497455"/>
                </p:ext>
              </p:extLst>
            </p:nvPr>
          </p:nvGraphicFramePr>
          <p:xfrm>
            <a:off x="370202" y="2996952"/>
            <a:ext cx="4023759" cy="1169488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1446167"/>
                  <a:gridCol w="2825326"/>
                  <a:gridCol w="2990954"/>
                </a:tblGrid>
                <a:tr h="432048">
                  <a:tc>
                    <a:txBody>
                      <a:bodyPr/>
                      <a:lstStyle/>
                      <a:p>
                        <a:pPr algn="ctr"/>
                        <a:endParaRPr lang="ru-RU" sz="1400" b="0" i="1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400" b="1" i="0" dirty="0" smtClean="0">
                            <a:solidFill>
                              <a:schemeClr val="tx1"/>
                            </a:solidFill>
                          </a:rPr>
                          <a:t>Работник 1</a:t>
                        </a:r>
                        <a:r>
                          <a:rPr lang="ru-RU" sz="1400" b="1" i="0" baseline="0" dirty="0" smtClean="0">
                            <a:solidFill>
                              <a:schemeClr val="tx1"/>
                            </a:solidFill>
                          </a:rPr>
                          <a:t> -</a:t>
                        </a:r>
                        <a:r>
                          <a:rPr lang="ru-RU" sz="1400" b="1" i="0" dirty="0" smtClean="0">
                            <a:solidFill>
                              <a:schemeClr val="tx1"/>
                            </a:solidFill>
                          </a:rPr>
                          <a:t> Контрактация</a:t>
                        </a:r>
                        <a:endParaRPr lang="ru-RU" sz="1400" b="1" i="0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FFC00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400" b="1" i="0" dirty="0" smtClean="0">
                            <a:solidFill>
                              <a:schemeClr val="tx1"/>
                            </a:solidFill>
                          </a:rPr>
                          <a:t>Работник 2 - Поставка</a:t>
                        </a:r>
                        <a:endParaRPr lang="ru-RU" sz="1400" b="1" i="0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92D050"/>
                      </a:solidFill>
                    </a:tcPr>
                  </a:tc>
                </a:tr>
                <a:tr h="471729"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400" b="0" i="0" dirty="0" smtClean="0">
                            <a:solidFill>
                              <a:schemeClr val="tx1"/>
                            </a:solidFill>
                          </a:rPr>
                          <a:t>Срок</a:t>
                        </a:r>
                        <a:endParaRPr lang="ru-RU" sz="1400" b="0" i="0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600" b="0" i="1" dirty="0" smtClean="0">
                            <a:solidFill>
                              <a:schemeClr val="tx1"/>
                            </a:solidFill>
                          </a:rPr>
                          <a:t>1 месяц</a:t>
                        </a:r>
                        <a:endParaRPr lang="ru-RU" sz="1600" b="0" i="1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600" i="1" dirty="0" smtClean="0">
                            <a:solidFill>
                              <a:schemeClr val="tx1"/>
                            </a:solidFill>
                          </a:rPr>
                          <a:t>1 месяц</a:t>
                        </a:r>
                        <a:endParaRPr lang="ru-RU" sz="1600" i="1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</a:tr>
              </a:tbl>
            </a:graphicData>
          </a:graphic>
        </p:graphicFrame>
        <p:sp>
          <p:nvSpPr>
            <p:cNvPr id="24" name="Стрелка вниз 23"/>
            <p:cNvSpPr/>
            <p:nvPr/>
          </p:nvSpPr>
          <p:spPr>
            <a:xfrm rot="16200000" flipH="1">
              <a:off x="2796166" y="3658026"/>
              <a:ext cx="360041" cy="468052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ru-RU" sz="1400" b="1" dirty="0" smtClean="0">
                  <a:solidFill>
                    <a:srgbClr val="000000"/>
                  </a:solidFill>
                </a:rPr>
                <a:t>-% ИСН</a:t>
              </a:r>
              <a:endParaRPr lang="ru-RU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26" name="Стрелка вниз 25"/>
            <p:cNvSpPr/>
            <p:nvPr/>
          </p:nvSpPr>
          <p:spPr>
            <a:xfrm rot="16200000" flipH="1">
              <a:off x="4452435" y="3658027"/>
              <a:ext cx="360041" cy="468052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ru-RU" sz="1400" b="1" dirty="0" smtClean="0">
                  <a:solidFill>
                    <a:srgbClr val="000000"/>
                  </a:solidFill>
                </a:rPr>
                <a:t>-% ИСН</a:t>
              </a:r>
              <a:endParaRPr lang="ru-RU" sz="14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46185" y="1063869"/>
            <a:ext cx="72329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Было: 2015 год, снижение ИСН за </a:t>
            </a:r>
            <a:r>
              <a:rPr lang="ru-RU" b="1" dirty="0" smtClean="0">
                <a:solidFill>
                  <a:srgbClr val="000000"/>
                </a:solidFill>
              </a:rPr>
              <a:t>невыполнение</a:t>
            </a:r>
            <a:r>
              <a:rPr lang="ru-RU" dirty="0" smtClean="0">
                <a:solidFill>
                  <a:srgbClr val="000000"/>
                </a:solidFill>
              </a:rPr>
              <a:t> месячных показателей</a:t>
            </a:r>
            <a:endParaRPr lang="ru-RU" dirty="0">
              <a:solidFill>
                <a:srgbClr val="000000"/>
              </a:solidFill>
            </a:endParaRPr>
          </a:p>
        </p:txBody>
      </p:sp>
      <p:grpSp>
        <p:nvGrpSpPr>
          <p:cNvPr id="39" name="Группа 22"/>
          <p:cNvGrpSpPr/>
          <p:nvPr/>
        </p:nvGrpSpPr>
        <p:grpSpPr>
          <a:xfrm>
            <a:off x="246185" y="3796707"/>
            <a:ext cx="8115295" cy="903777"/>
            <a:chOff x="370202" y="2996952"/>
            <a:chExt cx="4496280" cy="1169488"/>
          </a:xfrm>
        </p:grpSpPr>
        <p:graphicFrame>
          <p:nvGraphicFramePr>
            <p:cNvPr id="40" name="Объект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389212169"/>
                </p:ext>
              </p:extLst>
            </p:nvPr>
          </p:nvGraphicFramePr>
          <p:xfrm>
            <a:off x="370202" y="2996952"/>
            <a:ext cx="4023759" cy="1169488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1446167"/>
                  <a:gridCol w="2852488"/>
                  <a:gridCol w="2963792"/>
                </a:tblGrid>
                <a:tr h="432048">
                  <a:tc>
                    <a:txBody>
                      <a:bodyPr/>
                      <a:lstStyle/>
                      <a:p>
                        <a:pPr algn="ctr"/>
                        <a:endParaRPr lang="ru-RU" sz="1400" b="0" i="1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400" b="1" i="0" dirty="0" smtClean="0">
                            <a:solidFill>
                              <a:schemeClr val="tx1"/>
                            </a:solidFill>
                          </a:rPr>
                          <a:t>Работник 1</a:t>
                        </a:r>
                        <a:r>
                          <a:rPr lang="ru-RU" sz="1400" b="1" i="0" baseline="0" dirty="0" smtClean="0">
                            <a:solidFill>
                              <a:schemeClr val="tx1"/>
                            </a:solidFill>
                          </a:rPr>
                          <a:t> -</a:t>
                        </a:r>
                        <a:r>
                          <a:rPr lang="ru-RU" sz="1400" b="1" i="0" dirty="0" smtClean="0">
                            <a:solidFill>
                              <a:schemeClr val="tx1"/>
                            </a:solidFill>
                          </a:rPr>
                          <a:t> Контрактация</a:t>
                        </a:r>
                        <a:endParaRPr lang="ru-RU" sz="1400" b="1" i="0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FFC00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400" b="1" i="0" dirty="0" smtClean="0">
                            <a:solidFill>
                              <a:schemeClr val="tx1"/>
                            </a:solidFill>
                          </a:rPr>
                          <a:t>Работник 2 - Поставка</a:t>
                        </a:r>
                        <a:endParaRPr lang="ru-RU" sz="1400" b="1" i="0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92D050"/>
                      </a:solidFill>
                    </a:tcPr>
                  </a:tc>
                </a:tr>
                <a:tr h="471729"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400" b="0" i="0" dirty="0" smtClean="0">
                            <a:solidFill>
                              <a:schemeClr val="tx1"/>
                            </a:solidFill>
                          </a:rPr>
                          <a:t>Срок</a:t>
                        </a:r>
                        <a:endParaRPr lang="ru-RU" sz="1400" b="0" i="0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600" b="0" i="1" dirty="0" smtClean="0">
                            <a:solidFill>
                              <a:schemeClr val="tx1"/>
                            </a:solidFill>
                          </a:rPr>
                          <a:t>1 месяц</a:t>
                        </a:r>
                        <a:endParaRPr lang="ru-RU" sz="1600" b="0" i="1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600" i="1" dirty="0" smtClean="0">
                            <a:solidFill>
                              <a:schemeClr val="tx1"/>
                            </a:solidFill>
                          </a:rPr>
                          <a:t>1 месяц</a:t>
                        </a:r>
                        <a:endParaRPr lang="ru-RU" sz="1600" i="1" dirty="0">
                          <a:solidFill>
                            <a:schemeClr val="tx1"/>
                          </a:solidFill>
                        </a:endParaRPr>
                      </a:p>
                    </a:txBody>
                    <a:tcPr anchor="ctr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</a:tr>
              </a:tbl>
            </a:graphicData>
          </a:graphic>
        </p:graphicFrame>
        <p:sp>
          <p:nvSpPr>
            <p:cNvPr id="41" name="Стрелка вниз 40"/>
            <p:cNvSpPr/>
            <p:nvPr/>
          </p:nvSpPr>
          <p:spPr>
            <a:xfrm rot="16200000" flipH="1">
              <a:off x="2796166" y="3658026"/>
              <a:ext cx="360041" cy="468052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ru-RU" sz="1400" b="1" dirty="0" smtClean="0">
                  <a:solidFill>
                    <a:srgbClr val="000000"/>
                  </a:solidFill>
                </a:rPr>
                <a:t>-% ОП</a:t>
              </a:r>
              <a:endParaRPr lang="ru-RU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42" name="Стрелка вниз 41"/>
            <p:cNvSpPr/>
            <p:nvPr/>
          </p:nvSpPr>
          <p:spPr>
            <a:xfrm rot="16200000" flipH="1">
              <a:off x="4452435" y="3658027"/>
              <a:ext cx="360041" cy="468052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ru-RU" sz="1400" b="1" dirty="0" smtClean="0">
                  <a:solidFill>
                    <a:srgbClr val="000000"/>
                  </a:solidFill>
                </a:rPr>
                <a:t>-% ОП</a:t>
              </a:r>
              <a:endParaRPr lang="ru-RU" sz="14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246186" y="3300471"/>
            <a:ext cx="85540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Стало: 2016 год, выплата Оперативной премии за </a:t>
            </a:r>
            <a:r>
              <a:rPr lang="ru-RU" b="1" dirty="0" smtClean="0">
                <a:solidFill>
                  <a:srgbClr val="000000"/>
                </a:solidFill>
              </a:rPr>
              <a:t>выполнение</a:t>
            </a:r>
            <a:r>
              <a:rPr lang="ru-RU" dirty="0" smtClean="0">
                <a:solidFill>
                  <a:srgbClr val="000000"/>
                </a:solidFill>
              </a:rPr>
              <a:t> месячных показателей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9588" y="5153805"/>
            <a:ext cx="870060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Сдвиг срока вправо сверх лимитного приводил к снижению ИСН. Не было мотивации на сокращение срока в случае накопленного отставания.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Переход на систему оперативного премирования позволил создать мотивацию на сокращение сроков при наличии отставания на предыдущем этапе поставок.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7" name="Стрелка вниз 46"/>
          <p:cNvSpPr/>
          <p:nvPr/>
        </p:nvSpPr>
        <p:spPr>
          <a:xfrm>
            <a:off x="2770947" y="2686049"/>
            <a:ext cx="2690446" cy="483577"/>
          </a:xfrm>
          <a:prstGeom prst="downArrow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 smtClean="0">
              <a:solidFill>
                <a:srgbClr val="000000"/>
              </a:solidFill>
            </a:endParaRPr>
          </a:p>
        </p:txBody>
      </p:sp>
      <p:sp>
        <p:nvSpPr>
          <p:cNvPr id="48" name="Стрелка вниз 47"/>
          <p:cNvSpPr/>
          <p:nvPr/>
        </p:nvSpPr>
        <p:spPr>
          <a:xfrm rot="5400000">
            <a:off x="3996542" y="4100911"/>
            <a:ext cx="278239" cy="775055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</a:rPr>
              <a:t>+% ОП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49" name="Стрелка вниз 48"/>
          <p:cNvSpPr/>
          <p:nvPr/>
        </p:nvSpPr>
        <p:spPr>
          <a:xfrm rot="5400000">
            <a:off x="6959279" y="4107712"/>
            <a:ext cx="278239" cy="761456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</a:rPr>
              <a:t>+% ОП</a:t>
            </a:r>
            <a:endParaRPr lang="ru-RU" sz="1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18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Объект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994693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71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1200" dirty="0" err="1" smtClean="0">
              <a:solidFill>
                <a:srgbClr val="000000"/>
              </a:solidFill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Кейс: мотивация на сокращение сроков строительства.</a:t>
            </a:r>
            <a:br>
              <a:rPr lang="ru-RU" dirty="0"/>
            </a:br>
            <a:r>
              <a:rPr lang="ru-RU" dirty="0"/>
              <a:t>НИАЭП – </a:t>
            </a:r>
            <a:r>
              <a:rPr lang="ru-RU" dirty="0" smtClean="0"/>
              <a:t>изменение карт КПЭ для мотивации </a:t>
            </a:r>
            <a:r>
              <a:rPr lang="ru-RU" dirty="0"/>
              <a:t>на сокращение стоимости строительства объектов проектирования.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671038" y="1313507"/>
            <a:ext cx="3015762" cy="4447213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000000"/>
                </a:solidFill>
              </a:rPr>
              <a:t>В 2015 году была перестроена система оплаты труда НИАЭП-АЭП: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Внедрена оперативная премия за выполнение месячных заданий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Внедрена система премирования за предложения по сокращению стоимости и сроков строительства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Внедрен командный показатель «Удельная прогнозная стоимость строительства»  </a:t>
            </a:r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2994429364"/>
              </p:ext>
            </p:extLst>
          </p:nvPr>
        </p:nvGraphicFramePr>
        <p:xfrm>
          <a:off x="-1" y="1009650"/>
          <a:ext cx="5319347" cy="2419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8" name="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5575612"/>
              </p:ext>
            </p:extLst>
          </p:nvPr>
        </p:nvGraphicFramePr>
        <p:xfrm>
          <a:off x="-1" y="3400425"/>
          <a:ext cx="5423648" cy="2905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07156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PRESENTATIONDONOTDELETE" val="&lt;?xml version=&quot;1.0&quot; encoding=&quot;UTF-16&quot; standalone=&quot;yes&quot;?&gt;&#10;&lt;root reqver=&quot;21047&quot;&gt;&lt;version val=&quot;23248&quot;/&gt;&lt;CPresentation id=&quot;1&quot;&gt;&lt;m_precDefaultNumber&gt;&lt;m_bNumberIsYear val=&quot;1&quot;/&gt;&lt;m_chMinusSymbol&gt;-&lt;/m_chMinusSymbol&gt;&lt;m_chDecimalSymbol17909&gt;,&lt;/m_chDecimalSymbol17909&gt;&lt;m_nGroupingDigits17909 val=&quot;2147483647&quot;/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 &lt;/m_chGroupingSymbol17909&gt;&lt;m_strSuffix17909&gt;%&lt;/m_strSuffix17909&gt;&lt;/m_precDefaultPercent&gt;&lt;m_precDefaultDate&gt;&lt;m_bNumberIsYear val=&quot;0&quot;/&gt;&lt;m_strFormatTime&gt;%#m/%#d/%Y&lt;/m_strFormatTime&gt;&lt;/m_precDefaultDate&gt;&lt;m_precDefaultYear&gt;&lt;m_bNumberIsYear val=&quot;0&quot;/&gt;&lt;m_strFormatTime&gt;%Y&lt;/m_strFormatTime&gt;&lt;/m_precDefaultYear&gt;&lt;m_precDefaultQuarter&gt;&lt;m_bNumberIsYear val=&quot;0&quot;/&gt;&lt;m_strFormatTime&gt;Q%5&lt;/m_strFormatTime&gt;&lt;/m_precDefaultQuarter&gt;&lt;m_precDefaultMonth&gt;&lt;m_bNumberIsYear val=&quot;0&quot;/&gt;&lt;m_strFormatTime&gt;%1&lt;/m_strFormatTime&gt;&lt;/m_precDefaultMonth&gt;&lt;m_precDefaultWeek&gt;&lt;m_bNumberIsYear val=&quot;0&quot;/&gt;&lt;m_strFormatTime&gt;%d.&lt;/m_strFormatTime&gt;&lt;/m_precDefaultWeek&gt;&lt;m_precDefaultDay&gt;&lt;m_bNumberIsYear val=&quot;0&quot;/&gt;&lt;m_strFormatTime&gt;%#d&lt;/m_strFormatTime&gt;&lt;/m_precDefaultDay&gt;&lt;m_mruColor&gt;&lt;m_vecMRU length=&quot;23&quot;&gt;&lt;elem m_fUsage=&quot;2.91729690000000060000E+000&quot;&gt;&lt;m_msothmcolidx val=&quot;0&quot;/&gt;&lt;m_rgb r=&quot;ea&quot; g=&quot;a4&quot; b=&quot;0&quot;/&gt;&lt;m_ppcolschidx tagver0=&quot;23004&quot; tagname0=&quot;m_ppcolschidxUNRECOGNIZED&quot; val=&quot;0&quot;/&gt;&lt;m_nBrightness val=&quot;0&quot;/&gt;&lt;/elem&gt;&lt;elem m_fUsage=&quot;2.28062061070251290000E+000&quot;&gt;&lt;m_msothmcolidx val=&quot;0&quot;/&gt;&lt;m_rgb r=&quot;f3&quot; g=&quot;7a&quot; b=&quot;0&quot;/&gt;&lt;m_ppcolschidx tagver0=&quot;23004&quot; tagname0=&quot;m_ppcolschidxUNRECOGNIZED&quot; val=&quot;0&quot;/&gt;&lt;m_nBrightness val=&quot;0&quot;/&gt;&lt;/elem&gt;&lt;elem m_fUsage=&quot;1.43177688995534980000E+000&quot;&gt;&lt;m_msothmcolidx val=&quot;0&quot;/&gt;&lt;m_rgb r=&quot;6c&quot; g=&quot;a6&quot; b=&quot;2c&quot;/&gt;&lt;m_ppcolschidx tagver0=&quot;23004&quot; tagname0=&quot;m_ppcolschidxUNRECOGNIZED&quot; val=&quot;0&quot;/&gt;&lt;m_nBrightness val=&quot;0&quot;/&gt;&lt;/elem&gt;&lt;elem m_fUsage=&quot;1.34867844010000000000E+000&quot;&gt;&lt;m_msothmcolidx val=&quot;0&quot;/&gt;&lt;m_rgb r=&quot;48&quot; g=&quot;8a&quot; b=&quot;cc&quot;/&gt;&lt;m_ppcolschidx tagver0=&quot;23004&quot; tagname0=&quot;m_ppcolschidxUNRECOGNIZED&quot; val=&quot;0&quot;/&gt;&lt;m_nBrightness val=&quot;0&quot;/&gt;&lt;/elem&gt;&lt;elem m_fUsage=&quot;7.47080288165986590000E-001&quot;&gt;&lt;m_msothmcolidx val=&quot;0&quot;/&gt;&lt;m_rgb r=&quot;a5&quot; g=&quot;cc&quot; b=&quot;ed&quot;/&gt;&lt;m_ppcolschidx tagver0=&quot;23004&quot; tagname0=&quot;m_ppcolschidxUNRECOGNIZED&quot; val=&quot;0&quot;/&gt;&lt;m_nBrightness val=&quot;0&quot;/&gt;&lt;/elem&gt;&lt;elem m_fUsage=&quot;3.09690300212581980000E-001&quot;&gt;&lt;m_msothmcolidx val=&quot;0&quot;/&gt;&lt;m_rgb r=&quot;62&quot; g=&quot;a5&quot; b=&quot;ff&quot;/&gt;&lt;m_ppcolschidx tagver0=&quot;23004&quot; tagname0=&quot;m_ppcolschidxUNRECOGNIZED&quot; val=&quot;0&quot;/&gt;&lt;m_nBrightness val=&quot;0&quot;/&gt;&lt;/elem&gt;&lt;elem m_fUsage=&quot;2.05891132094649100000E-001&quot;&gt;&lt;m_msothmcolidx val=&quot;0&quot;/&gt;&lt;m_rgb r=&quot;6c&quot; g=&quot;ca&quot; b=&quot;78&quot;/&gt;&lt;m_ppcolschidx tagver0=&quot;23004&quot; tagname0=&quot;m_ppcolschidxUNRECOGNIZED&quot; val=&quot;0&quot;/&gt;&lt;m_nBrightness val=&quot;0&quot;/&gt;&lt;/elem&gt;&lt;elem m_fUsage=&quot;1.78243533295233710000E-001&quot;&gt;&lt;m_msothmcolidx val=&quot;0&quot;/&gt;&lt;m_rgb r=&quot;82&quot; g=&quot;b7&quot; b=&quot;ff&quot;/&gt;&lt;m_ppcolschidx tagver0=&quot;23004&quot; tagname0=&quot;m_ppcolschidxUNRECOGNIZED&quot; val=&quot;0&quot;/&gt;&lt;m_nBrightness val=&quot;0&quot;/&gt;&lt;/elem&gt;&lt;elem m_fUsage=&quot;1.52860234148567500000E-001&quot;&gt;&lt;m_msothmcolidx val=&quot;0&quot;/&gt;&lt;m_rgb r=&quot;c0&quot; g=&quot;0&quot; b=&quot;0&quot;/&gt;&lt;m_ppcolschidx tagver0=&quot;23004&quot; tagname0=&quot;m_ppcolschidxUNRECOGNIZED&quot; val=&quot;0&quot;/&gt;&lt;m_nBrightness val=&quot;0&quot;/&gt;&lt;/elem&gt;&lt;elem m_fUsage=&quot;1.35085171767299280000E-001&quot;&gt;&lt;m_msothmcolidx val=&quot;0&quot;/&gt;&lt;m_rgb r=&quot;c0&quot; g=&quot;50&quot; b=&quot;4d&quot;/&gt;&lt;m_ppcolschidx tagver0=&quot;23004&quot; tagname0=&quot;m_ppcolschidxUNRECOGNIZED&quot; val=&quot;0&quot;/&gt;&lt;m_nBrightness val=&quot;0&quot;/&gt;&lt;/elem&gt;&lt;elem m_fUsage=&quot;7.67279964781413800000E-002&quot;&gt;&lt;m_msothmcolidx val=&quot;0&quot;/&gt;&lt;m_rgb r=&quot;c7&quot; g=&quot;df&quot; b=&quot;f3&quot;/&gt;&lt;m_ppcolschidx tagver0=&quot;23004&quot; tagname0=&quot;m_ppcolschidxUNRECOGNIZED&quot; val=&quot;0&quot;/&gt;&lt;m_nBrightness val=&quot;0&quot;/&gt;&lt;/elem&gt;&lt;elem m_fUsage=&quot;6.59648813920639680000E-002&quot;&gt;&lt;m_msothmcolidx val=&quot;0&quot;/&gt;&lt;m_rgb r=&quot;d3&quot; g=&quot;d3&quot; b=&quot;d3&quot;/&gt;&lt;m_ppcolschidx tagver0=&quot;23004&quot; tagname0=&quot;m_ppcolschidxUNRECOGNIZED&quot; val=&quot;0&quot;/&gt;&lt;m_nBrightness val=&quot;0&quot;/&gt;&lt;/elem&gt;&lt;elem m_fUsage=&quot;4.62780107679535630000E-002&quot;&gt;&lt;m_msothmcolidx val=&quot;0&quot;/&gt;&lt;m_rgb r=&quot;c2&quot; g=&quot;e8&quot; b=&quot;91&quot;/&gt;&lt;m_ppcolschidx tagver0=&quot;23004&quot; tagname0=&quot;m_ppcolschidxUNRECOGNIZED&quot; val=&quot;0&quot;/&gt;&lt;m_nBrightness val=&quot;0&quot;/&gt;&lt;/elem&gt;&lt;elem m_fUsage=&quot;2.66381238322666680000E-002&quot;&gt;&lt;m_msothmcolidx val=&quot;0&quot;/&gt;&lt;m_rgb r=&quot;99&quot; g=&quot;d2&quot; b=&quot;59&quot;/&gt;&lt;m_ppcolschidx tagver0=&quot;23004&quot; tagname0=&quot;m_ppcolschidxUNRECOGNIZED&quot; val=&quot;0&quot;/&gt;&lt;m_nBrightness val=&quot;0&quot;/&gt;&lt;/elem&gt;&lt;elem m_fUsage=&quot;2.52753098298531650000E-002&quot;&gt;&lt;m_msothmcolidx val=&quot;0&quot;/&gt;&lt;m_rgb r=&quot;ff&quot; g=&quot;84&quot; b=&quot;84&quot;/&gt;&lt;m_ppcolschidx tagver0=&quot;23004&quot; tagname0=&quot;m_ppcolschidxUNRECOGNIZED&quot; val=&quot;0&quot;/&gt;&lt;m_nBrightness val=&quot;0&quot;/&gt;&lt;/elem&gt;&lt;elem m_fUsage=&quot;1.82480036314007500000E-002&quot;&gt;&lt;m_msothmcolidx val=&quot;0&quot;/&gt;&lt;m_rgb r=&quot;0&quot; g=&quot;70&quot; b=&quot;c0&quot;/&gt;&lt;m_ppcolschidx tagver0=&quot;23004&quot; tagname0=&quot;m_ppcolschidxUNRECOGNIZED&quot; val=&quot;0&quot;/&gt;&lt;m_nBrightness val=&quot;0&quot;/&gt;&lt;/elem&gt;&lt;elem m_fUsage=&quot;1.64232032682606750000E-002&quot;&gt;&lt;m_msothmcolidx val=&quot;0&quot;/&gt;&lt;m_rgb r=&quot;a6&quot; g=&quot;d8&quot; b=&quot;6d&quot;/&gt;&lt;m_ppcolschidx tagver0=&quot;23004&quot; tagname0=&quot;m_ppcolschidxUNRECOGNIZED&quot; val=&quot;0&quot;/&gt;&lt;m_nBrightness val=&quot;0&quot;/&gt;&lt;/elem&gt;&lt;elem m_fUsage=&quot;4.63839768658810740000E-003&quot;&gt;&lt;m_msothmcolidx val=&quot;0&quot;/&gt;&lt;m_rgb r=&quot;af&quot; g=&quot;e0&quot; b=&quot;6e&quot;/&gt;&lt;m_ppcolschidx tagver0=&quot;23004&quot; tagname0=&quot;m_ppcolschidxUNRECOGNIZED&quot; val=&quot;0&quot;/&gt;&lt;m_nBrightness val=&quot;0&quot;/&gt;&lt;/elem&gt;&lt;elem m_fUsage=&quot;3.75710212613636700000E-003&quot;&gt;&lt;m_msothmcolidx val=&quot;0&quot;/&gt;&lt;m_rgb r=&quot;cb&quot; g=&quot;e2&quot; b=&quot;fe&quot;/&gt;&lt;m_ppcolschidx tagver0=&quot;23004&quot; tagname0=&quot;m_ppcolschidxUNRECOGNIZED&quot; val=&quot;0&quot;/&gt;&lt;m_nBrightness val=&quot;0&quot;/&gt;&lt;/elem&gt;&lt;elem m_fUsage=&quot;3.04325272217045730000E-003&quot;&gt;&lt;m_msothmcolidx val=&quot;0&quot;/&gt;&lt;m_rgb r=&quot;33&quot; g=&quot;75&quot; b=&quot;b7&quot;/&gt;&lt;m_ppcolschidx tagver0=&quot;23004&quot; tagname0=&quot;m_ppcolschidxUNRECOGNIZED&quot; val=&quot;0&quot;/&gt;&lt;m_nBrightness val=&quot;0&quot;/&gt;&lt;/elem&gt;&lt;elem m_fUsage=&quot;2.10002774899570960000E-003&quot;&gt;&lt;m_msothmcolidx val=&quot;0&quot;/&gt;&lt;m_rgb r=&quot;b2&quot; g=&quot;b2&quot; b=&quot;b2&quot;/&gt;&lt;m_ppcolschidx tagver0=&quot;23004&quot; tagname0=&quot;m_ppcolschidxUNRECOGNIZED&quot; val=&quot;0&quot;/&gt;&lt;m_nBrightness val=&quot;0&quot;/&gt;&lt;/elem&gt;&lt;elem m_fUsage=&quot;9.55004950796826540000E-004&quot;&gt;&lt;m_msothmcolidx val=&quot;0&quot;/&gt;&lt;m_rgb r=&quot;e6&quot; g=&quot;e6&quot; b=&quot;e6&quot;/&gt;&lt;m_ppcolschidx tagver0=&quot;23004&quot; tagname0=&quot;m_ppcolschidxUNRECOGNIZED&quot; val=&quot;0&quot;/&gt;&lt;m_nBrightness val=&quot;0&quot;/&gt;&lt;/elem&gt;&lt;elem m_fUsage=&quot;2.99690672878453390000E-004&quot;&gt;&lt;m_msothmcolidx val=&quot;0&quot;/&gt;&lt;m_rgb r=&quot;dd&quot; g=&quot;dd&quot; b=&quot;dd&quot;/&gt;&lt;m_ppcolschidx tagver0=&quot;23004&quot; tagname0=&quot;m_ppcolschidxUNRECOGNIZED&quot; val=&quot;0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x2djrWzqkK82jD8P0La7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Bhky7w4wE6bSOi0sBy1p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ONwYh86LkCj_zYv4bHYv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Firm Format - Russian">
  <a:themeElements>
    <a:clrScheme name="new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E9EEF3"/>
      </a:accent1>
      <a:accent2>
        <a:srgbClr val="C7E0FB"/>
      </a:accent2>
      <a:accent3>
        <a:srgbClr val="3375B7"/>
      </a:accent3>
      <a:accent4>
        <a:srgbClr val="1C436A"/>
      </a:accent4>
      <a:accent5>
        <a:srgbClr val="BAD3EC"/>
      </a:accent5>
      <a:accent6>
        <a:srgbClr val="BFBFBF"/>
      </a:accent6>
      <a:hlink>
        <a:srgbClr val="3375B7"/>
      </a:hlink>
      <a:folHlink>
        <a:srgbClr val="1C436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3375B7"/>
        </a:accent3>
        <a:accent4>
          <a:srgbClr val="1C436A"/>
        </a:accent4>
        <a:accent5>
          <a:srgbClr val="BAD3EC"/>
        </a:accent5>
        <a:accent6>
          <a:srgbClr val="BFBFBF"/>
        </a:accent6>
        <a:hlink>
          <a:srgbClr val="3375B7"/>
        </a:hlink>
        <a:folHlink>
          <a:srgbClr val="1C43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Росатом - формат ДСУ">
  <a:themeElements>
    <a:clrScheme name="ДСУ">
      <a:dk1>
        <a:srgbClr val="000000"/>
      </a:dk1>
      <a:lt1>
        <a:srgbClr val="FFFFFF"/>
      </a:lt1>
      <a:dk2>
        <a:srgbClr val="1C436A"/>
      </a:dk2>
      <a:lt2>
        <a:srgbClr val="FFFFFF"/>
      </a:lt2>
      <a:accent1>
        <a:srgbClr val="D8D8D8"/>
      </a:accent1>
      <a:accent2>
        <a:srgbClr val="97C3FF"/>
      </a:accent2>
      <a:accent3>
        <a:srgbClr val="FFC000"/>
      </a:accent3>
      <a:accent4>
        <a:srgbClr val="92D050"/>
      </a:accent4>
      <a:accent5>
        <a:srgbClr val="C00000"/>
      </a:accent5>
      <a:accent6>
        <a:srgbClr val="000000"/>
      </a:accent6>
      <a:hlink>
        <a:srgbClr val="3375B7"/>
      </a:hlink>
      <a:folHlink>
        <a:srgbClr val="1C436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3375B7"/>
        </a:accent3>
        <a:accent4>
          <a:srgbClr val="1C436A"/>
        </a:accent4>
        <a:accent5>
          <a:srgbClr val="BAD3EC"/>
        </a:accent5>
        <a:accent6>
          <a:srgbClr val="BFBFBF"/>
        </a:accent6>
        <a:hlink>
          <a:srgbClr val="3375B7"/>
        </a:hlink>
        <a:folHlink>
          <a:srgbClr val="1C43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_Росатом - формат ДСУ">
  <a:themeElements>
    <a:clrScheme name="ДСУ">
      <a:dk1>
        <a:srgbClr val="000000"/>
      </a:dk1>
      <a:lt1>
        <a:srgbClr val="FFFFFF"/>
      </a:lt1>
      <a:dk2>
        <a:srgbClr val="1C436A"/>
      </a:dk2>
      <a:lt2>
        <a:srgbClr val="FFFFFF"/>
      </a:lt2>
      <a:accent1>
        <a:srgbClr val="D8D8D8"/>
      </a:accent1>
      <a:accent2>
        <a:srgbClr val="97C3FF"/>
      </a:accent2>
      <a:accent3>
        <a:srgbClr val="FFC000"/>
      </a:accent3>
      <a:accent4>
        <a:srgbClr val="92D050"/>
      </a:accent4>
      <a:accent5>
        <a:srgbClr val="C00000"/>
      </a:accent5>
      <a:accent6>
        <a:srgbClr val="000000"/>
      </a:accent6>
      <a:hlink>
        <a:srgbClr val="3375B7"/>
      </a:hlink>
      <a:folHlink>
        <a:srgbClr val="1C436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3375B7"/>
        </a:accent3>
        <a:accent4>
          <a:srgbClr val="1C436A"/>
        </a:accent4>
        <a:accent5>
          <a:srgbClr val="BAD3EC"/>
        </a:accent5>
        <a:accent6>
          <a:srgbClr val="BFBFBF"/>
        </a:accent6>
        <a:hlink>
          <a:srgbClr val="3375B7"/>
        </a:hlink>
        <a:folHlink>
          <a:srgbClr val="1C43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_Росатом - формат ДСУ">
  <a:themeElements>
    <a:clrScheme name="ДСУ">
      <a:dk1>
        <a:srgbClr val="000000"/>
      </a:dk1>
      <a:lt1>
        <a:srgbClr val="FFFFFF"/>
      </a:lt1>
      <a:dk2>
        <a:srgbClr val="1C436A"/>
      </a:dk2>
      <a:lt2>
        <a:srgbClr val="FFFFFF"/>
      </a:lt2>
      <a:accent1>
        <a:srgbClr val="D8D8D8"/>
      </a:accent1>
      <a:accent2>
        <a:srgbClr val="97C3FF"/>
      </a:accent2>
      <a:accent3>
        <a:srgbClr val="FFC000"/>
      </a:accent3>
      <a:accent4>
        <a:srgbClr val="92D050"/>
      </a:accent4>
      <a:accent5>
        <a:srgbClr val="C00000"/>
      </a:accent5>
      <a:accent6>
        <a:srgbClr val="000000"/>
      </a:accent6>
      <a:hlink>
        <a:srgbClr val="3375B7"/>
      </a:hlink>
      <a:folHlink>
        <a:srgbClr val="1C436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3375B7"/>
        </a:accent3>
        <a:accent4>
          <a:srgbClr val="1C436A"/>
        </a:accent4>
        <a:accent5>
          <a:srgbClr val="BAD3EC"/>
        </a:accent5>
        <a:accent6>
          <a:srgbClr val="BFBFBF"/>
        </a:accent6>
        <a:hlink>
          <a:srgbClr val="3375B7"/>
        </a:hlink>
        <a:folHlink>
          <a:srgbClr val="1C43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1_Firm Format - Russian">
  <a:themeElements>
    <a:clrScheme name="new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E9EEF3"/>
      </a:accent1>
      <a:accent2>
        <a:srgbClr val="C7E0FB"/>
      </a:accent2>
      <a:accent3>
        <a:srgbClr val="3375B7"/>
      </a:accent3>
      <a:accent4>
        <a:srgbClr val="1C436A"/>
      </a:accent4>
      <a:accent5>
        <a:srgbClr val="BAD3EC"/>
      </a:accent5>
      <a:accent6>
        <a:srgbClr val="BFBFBF"/>
      </a:accent6>
      <a:hlink>
        <a:srgbClr val="3375B7"/>
      </a:hlink>
      <a:folHlink>
        <a:srgbClr val="1C436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3375B7"/>
        </a:accent3>
        <a:accent4>
          <a:srgbClr val="1C436A"/>
        </a:accent4>
        <a:accent5>
          <a:srgbClr val="BAD3EC"/>
        </a:accent5>
        <a:accent6>
          <a:srgbClr val="BFBFBF"/>
        </a:accent6>
        <a:hlink>
          <a:srgbClr val="3375B7"/>
        </a:hlink>
        <a:folHlink>
          <a:srgbClr val="1C43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3_Firm Format - Russian">
  <a:themeElements>
    <a:clrScheme name="new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E9EEF3"/>
      </a:accent1>
      <a:accent2>
        <a:srgbClr val="C7E0FB"/>
      </a:accent2>
      <a:accent3>
        <a:srgbClr val="3375B7"/>
      </a:accent3>
      <a:accent4>
        <a:srgbClr val="1C436A"/>
      </a:accent4>
      <a:accent5>
        <a:srgbClr val="BAD3EC"/>
      </a:accent5>
      <a:accent6>
        <a:srgbClr val="BFBFBF"/>
      </a:accent6>
      <a:hlink>
        <a:srgbClr val="3375B7"/>
      </a:hlink>
      <a:folHlink>
        <a:srgbClr val="1C436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3375B7"/>
        </a:accent3>
        <a:accent4>
          <a:srgbClr val="1C436A"/>
        </a:accent4>
        <a:accent5>
          <a:srgbClr val="BAD3EC"/>
        </a:accent5>
        <a:accent6>
          <a:srgbClr val="BFBFBF"/>
        </a:accent6>
        <a:hlink>
          <a:srgbClr val="3375B7"/>
        </a:hlink>
        <a:folHlink>
          <a:srgbClr val="1C43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4_Росатом - формат ДСУ">
  <a:themeElements>
    <a:clrScheme name="ДСУ">
      <a:dk1>
        <a:srgbClr val="000000"/>
      </a:dk1>
      <a:lt1>
        <a:srgbClr val="FFFFFF"/>
      </a:lt1>
      <a:dk2>
        <a:srgbClr val="1C436A"/>
      </a:dk2>
      <a:lt2>
        <a:srgbClr val="FFFFFF"/>
      </a:lt2>
      <a:accent1>
        <a:srgbClr val="D8D8D8"/>
      </a:accent1>
      <a:accent2>
        <a:srgbClr val="97C3FF"/>
      </a:accent2>
      <a:accent3>
        <a:srgbClr val="FFC000"/>
      </a:accent3>
      <a:accent4>
        <a:srgbClr val="92D050"/>
      </a:accent4>
      <a:accent5>
        <a:srgbClr val="C00000"/>
      </a:accent5>
      <a:accent6>
        <a:srgbClr val="000000"/>
      </a:accent6>
      <a:hlink>
        <a:srgbClr val="3375B7"/>
      </a:hlink>
      <a:folHlink>
        <a:srgbClr val="1C436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3375B7"/>
        </a:accent3>
        <a:accent4>
          <a:srgbClr val="1C436A"/>
        </a:accent4>
        <a:accent5>
          <a:srgbClr val="BAD3EC"/>
        </a:accent5>
        <a:accent6>
          <a:srgbClr val="BFBFBF"/>
        </a:accent6>
        <a:hlink>
          <a:srgbClr val="3375B7"/>
        </a:hlink>
        <a:folHlink>
          <a:srgbClr val="1C43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4_Firm Format - Russian">
  <a:themeElements>
    <a:clrScheme name="new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E9EEF3"/>
      </a:accent1>
      <a:accent2>
        <a:srgbClr val="C7E0FB"/>
      </a:accent2>
      <a:accent3>
        <a:srgbClr val="3375B7"/>
      </a:accent3>
      <a:accent4>
        <a:srgbClr val="1C436A"/>
      </a:accent4>
      <a:accent5>
        <a:srgbClr val="BAD3EC"/>
      </a:accent5>
      <a:accent6>
        <a:srgbClr val="BFBFBF"/>
      </a:accent6>
      <a:hlink>
        <a:srgbClr val="3375B7"/>
      </a:hlink>
      <a:folHlink>
        <a:srgbClr val="1C436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3375B7"/>
        </a:accent3>
        <a:accent4>
          <a:srgbClr val="1C436A"/>
        </a:accent4>
        <a:accent5>
          <a:srgbClr val="BAD3EC"/>
        </a:accent5>
        <a:accent6>
          <a:srgbClr val="BFBFBF"/>
        </a:accent6>
        <a:hlink>
          <a:srgbClr val="3375B7"/>
        </a:hlink>
        <a:folHlink>
          <a:srgbClr val="1C43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5_Firm Format - Russian">
  <a:themeElements>
    <a:clrScheme name="new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E9EEF3"/>
      </a:accent1>
      <a:accent2>
        <a:srgbClr val="C7E0FB"/>
      </a:accent2>
      <a:accent3>
        <a:srgbClr val="3375B7"/>
      </a:accent3>
      <a:accent4>
        <a:srgbClr val="1C436A"/>
      </a:accent4>
      <a:accent5>
        <a:srgbClr val="BAD3EC"/>
      </a:accent5>
      <a:accent6>
        <a:srgbClr val="BFBFBF"/>
      </a:accent6>
      <a:hlink>
        <a:srgbClr val="3375B7"/>
      </a:hlink>
      <a:folHlink>
        <a:srgbClr val="1C436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3375B7"/>
        </a:accent3>
        <a:accent4>
          <a:srgbClr val="1C436A"/>
        </a:accent4>
        <a:accent5>
          <a:srgbClr val="BAD3EC"/>
        </a:accent5>
        <a:accent6>
          <a:srgbClr val="BFBFBF"/>
        </a:accent6>
        <a:hlink>
          <a:srgbClr val="3375B7"/>
        </a:hlink>
        <a:folHlink>
          <a:srgbClr val="1C43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3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РОСАТОМ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Firm Format - Russian">
  <a:themeElements>
    <a:clrScheme name="new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E9EEF3"/>
      </a:accent1>
      <a:accent2>
        <a:srgbClr val="C7E0FB"/>
      </a:accent2>
      <a:accent3>
        <a:srgbClr val="3375B7"/>
      </a:accent3>
      <a:accent4>
        <a:srgbClr val="1C436A"/>
      </a:accent4>
      <a:accent5>
        <a:srgbClr val="BAD3EC"/>
      </a:accent5>
      <a:accent6>
        <a:srgbClr val="BFBFBF"/>
      </a:accent6>
      <a:hlink>
        <a:srgbClr val="3375B7"/>
      </a:hlink>
      <a:folHlink>
        <a:srgbClr val="1C436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3375B7"/>
        </a:accent3>
        <a:accent4>
          <a:srgbClr val="1C436A"/>
        </a:accent4>
        <a:accent5>
          <a:srgbClr val="BAD3EC"/>
        </a:accent5>
        <a:accent6>
          <a:srgbClr val="BFBFBF"/>
        </a:accent6>
        <a:hlink>
          <a:srgbClr val="3375B7"/>
        </a:hlink>
        <a:folHlink>
          <a:srgbClr val="1C43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Firm Format - Russian">
  <a:themeElements>
    <a:clrScheme name="new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E9EEF3"/>
      </a:accent1>
      <a:accent2>
        <a:srgbClr val="C7E0FB"/>
      </a:accent2>
      <a:accent3>
        <a:srgbClr val="3375B7"/>
      </a:accent3>
      <a:accent4>
        <a:srgbClr val="1C436A"/>
      </a:accent4>
      <a:accent5>
        <a:srgbClr val="BAD3EC"/>
      </a:accent5>
      <a:accent6>
        <a:srgbClr val="BFBFBF"/>
      </a:accent6>
      <a:hlink>
        <a:srgbClr val="3375B7"/>
      </a:hlink>
      <a:folHlink>
        <a:srgbClr val="1C436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3375B7"/>
        </a:accent3>
        <a:accent4>
          <a:srgbClr val="1C436A"/>
        </a:accent4>
        <a:accent5>
          <a:srgbClr val="BAD3EC"/>
        </a:accent5>
        <a:accent6>
          <a:srgbClr val="BFBFBF"/>
        </a:accent6>
        <a:hlink>
          <a:srgbClr val="3375B7"/>
        </a:hlink>
        <a:folHlink>
          <a:srgbClr val="1C43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Росатом - формат ДСУ">
  <a:themeElements>
    <a:clrScheme name="ДСУ">
      <a:dk1>
        <a:srgbClr val="000000"/>
      </a:dk1>
      <a:lt1>
        <a:srgbClr val="FFFFFF"/>
      </a:lt1>
      <a:dk2>
        <a:srgbClr val="1C436A"/>
      </a:dk2>
      <a:lt2>
        <a:srgbClr val="FFFFFF"/>
      </a:lt2>
      <a:accent1>
        <a:srgbClr val="D8D8D8"/>
      </a:accent1>
      <a:accent2>
        <a:srgbClr val="97C3FF"/>
      </a:accent2>
      <a:accent3>
        <a:srgbClr val="FFC000"/>
      </a:accent3>
      <a:accent4>
        <a:srgbClr val="92D050"/>
      </a:accent4>
      <a:accent5>
        <a:srgbClr val="C00000"/>
      </a:accent5>
      <a:accent6>
        <a:srgbClr val="000000"/>
      </a:accent6>
      <a:hlink>
        <a:srgbClr val="3375B7"/>
      </a:hlink>
      <a:folHlink>
        <a:srgbClr val="1C436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3375B7"/>
        </a:accent3>
        <a:accent4>
          <a:srgbClr val="1C436A"/>
        </a:accent4>
        <a:accent5>
          <a:srgbClr val="BAD3EC"/>
        </a:accent5>
        <a:accent6>
          <a:srgbClr val="BFBFBF"/>
        </a:accent6>
        <a:hlink>
          <a:srgbClr val="3375B7"/>
        </a:hlink>
        <a:folHlink>
          <a:srgbClr val="1C43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_Firm Format - Russian">
  <a:themeElements>
    <a:clrScheme name="new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E9EEF3"/>
      </a:accent1>
      <a:accent2>
        <a:srgbClr val="C7E0FB"/>
      </a:accent2>
      <a:accent3>
        <a:srgbClr val="3375B7"/>
      </a:accent3>
      <a:accent4>
        <a:srgbClr val="1C436A"/>
      </a:accent4>
      <a:accent5>
        <a:srgbClr val="BAD3EC"/>
      </a:accent5>
      <a:accent6>
        <a:srgbClr val="BFBFBF"/>
      </a:accent6>
      <a:hlink>
        <a:srgbClr val="3375B7"/>
      </a:hlink>
      <a:folHlink>
        <a:srgbClr val="1C436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3375B7"/>
        </a:accent3>
        <a:accent4>
          <a:srgbClr val="1C436A"/>
        </a:accent4>
        <a:accent5>
          <a:srgbClr val="BAD3EC"/>
        </a:accent5>
        <a:accent6>
          <a:srgbClr val="BFBFBF"/>
        </a:accent6>
        <a:hlink>
          <a:srgbClr val="3375B7"/>
        </a:hlink>
        <a:folHlink>
          <a:srgbClr val="1C43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Firm Format - Russian</Template>
  <TotalTime>81785</TotalTime>
  <Words>981</Words>
  <Application>Microsoft Office PowerPoint</Application>
  <PresentationFormat>Произвольный</PresentationFormat>
  <Paragraphs>176</Paragraphs>
  <Slides>13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18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35" baseType="lpstr">
      <vt:lpstr>Arial</vt:lpstr>
      <vt:lpstr>Arial Narrow</vt:lpstr>
      <vt:lpstr>Times New Roman</vt:lpstr>
      <vt:lpstr>Firm Format - Russian</vt:lpstr>
      <vt:lpstr>РОСАТОМ</vt:lpstr>
      <vt:lpstr>b-default</vt:lpstr>
      <vt:lpstr>1_b-default</vt:lpstr>
      <vt:lpstr>1_Firm Format - Russian</vt:lpstr>
      <vt:lpstr>2_b-default</vt:lpstr>
      <vt:lpstr>6_Firm Format - Russian</vt:lpstr>
      <vt:lpstr>Росатом - формат ДСУ</vt:lpstr>
      <vt:lpstr>2_Firm Format - Russian</vt:lpstr>
      <vt:lpstr>1_Росатом - формат ДСУ</vt:lpstr>
      <vt:lpstr>2_Росатом - формат ДСУ</vt:lpstr>
      <vt:lpstr>3_Росатом - формат ДСУ</vt:lpstr>
      <vt:lpstr>11_Firm Format - Russian</vt:lpstr>
      <vt:lpstr>3_Firm Format - Russian</vt:lpstr>
      <vt:lpstr>4_Росатом - формат ДСУ</vt:lpstr>
      <vt:lpstr>4_Firm Format - Russian</vt:lpstr>
      <vt:lpstr>5_Firm Format - Russian</vt:lpstr>
      <vt:lpstr>3_b-default</vt:lpstr>
      <vt:lpstr>think-cell Slide</vt:lpstr>
      <vt:lpstr>О функционировании ЕУСОТ в организациях Госкорпорации «Росатом» в 2015 году и планах по совершенствованию в отрасли системы оплаты труда в 2016 году</vt:lpstr>
      <vt:lpstr>5-я конференция по вопросам организации и оплаты труда в атомной отрасли 16-17 декабря 2015 года</vt:lpstr>
      <vt:lpstr>Обратная связь от участников конференции</vt:lpstr>
      <vt:lpstr>В ЕУСОТ 2.0 появились новые инструменты премирования, позволяющие стимулировать персонал на рост бизнеса</vt:lpstr>
      <vt:lpstr>Организации отрасли включают в ЛНА новые инструменты оплаты труда</vt:lpstr>
      <vt:lpstr>Кейс «Гидропресс»: Схема выплаты оперативной премии (ранее ИСН-2) в ряде научных, конструкторских и проектных организаций</vt:lpstr>
      <vt:lpstr>Сравнительный анализ уровня заработных плат в проектных подразделениях ОКБ «Гидропресс» </vt:lpstr>
      <vt:lpstr>Кейс: мотивация на сокращение сроков строительства. НИАЭП – мотивация на сокращение накопленного отставания в поставках.</vt:lpstr>
      <vt:lpstr>Кейс: мотивация на сокращение сроков строительства. НИАЭП – изменение карт КПЭ для мотивации на сокращение стоимости строительства объектов проектирования.</vt:lpstr>
      <vt:lpstr>Кейс: Проектное премирование РАОС Инк – мотивация на сокращение сроков реализации и бюджетов проектов</vt:lpstr>
      <vt:lpstr>Сценарные условия бюджетирования 2015-2016 – возможность осуществления выплат за улучшение бизнес-показателей  </vt:lpstr>
      <vt:lpstr>Ключевые задачи 2016 года по развитию отраслевой системы оплаты труда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документа</dc:title>
  <dc:creator>MSKryukov@rosatom.ru</dc:creator>
  <cp:lastModifiedBy>Виктория Пирвердиева</cp:lastModifiedBy>
  <cp:revision>5818</cp:revision>
  <cp:lastPrinted>2016-04-06T15:57:14Z</cp:lastPrinted>
  <dcterms:created xsi:type="dcterms:W3CDTF">2012-12-12T15:55:35Z</dcterms:created>
  <dcterms:modified xsi:type="dcterms:W3CDTF">2016-04-14T09:16:24Z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le">
    <vt:lpwstr>Title</vt:lpwstr>
  </property>
  <property fmtid="{D5CDD505-2E9C-101B-9397-08002B2CF9AE}" pid="3" name="Final">
    <vt:bool>false</vt:bool>
  </property>
  <property fmtid="{D5CDD505-2E9C-101B-9397-08002B2CF9AE}" pid="4" name="Event">
    <vt:lpwstr/>
  </property>
  <property fmtid="{D5CDD505-2E9C-101B-9397-08002B2CF9AE}" pid="5" name="Delivery Date">
    <vt:lpwstr>Дата</vt:lpwstr>
  </property>
  <property fmtid="{D5CDD505-2E9C-101B-9397-08002B2CF9AE}" pid="6" name="docid">
    <vt:lpwstr/>
  </property>
  <property fmtid="{D5CDD505-2E9C-101B-9397-08002B2CF9AE}" pid="7" name="Office2010EditCount">
    <vt:lpwstr>1</vt:lpwstr>
  </property>
  <property fmtid="{D5CDD505-2E9C-101B-9397-08002B2CF9AE}" pid="8" name="Office2003EditCount">
    <vt:lpwstr>0</vt:lpwstr>
  </property>
  <property fmtid="{D5CDD505-2E9C-101B-9397-08002B2CF9AE}" pid="9" name="LastEditedOfficeVersion">
    <vt:lpwstr>Office2010</vt:lpwstr>
  </property>
  <property fmtid="{D5CDD505-2E9C-101B-9397-08002B2CF9AE}" pid="10" name="Office2010WasSaved">
    <vt:lpwstr>1</vt:lpwstr>
  </property>
</Properties>
</file>