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3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4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5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6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17.xml" ContentType="application/vnd.openxmlformats-officedocument.them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8.xml" ContentType="application/vnd.openxmlformats-officedocument.theme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20.xml" ContentType="application/vnd.openxmlformats-officedocument.them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21.xml" ContentType="application/vnd.openxmlformats-officedocument.theme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22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theme/theme23.xml" ContentType="application/vnd.openxmlformats-officedocument.theme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theme/theme24.xml" ContentType="application/vnd.openxmlformats-officedocument.theme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theme/theme25.xml" ContentType="application/vnd.openxmlformats-officedocument.theme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26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theme/theme27.xml" ContentType="application/vnd.openxmlformats-officedocument.theme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theme/theme28.xml" ContentType="application/vnd.openxmlformats-officedocument.theme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theme/theme29.xml" ContentType="application/vnd.openxmlformats-officedocument.theme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theme/theme30.xml" ContentType="application/vnd.openxmlformats-officedocument.theme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31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32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theme/theme33.xml" ContentType="application/vnd.openxmlformats-officedocument.theme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34.xml" ContentType="application/vnd.openxmlformats-officedocument.theme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theme/theme35.xml" ContentType="application/vnd.openxmlformats-officedocument.theme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theme/theme36.xml" ContentType="application/vnd.openxmlformats-officedocument.theme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theme/theme37.xml" ContentType="application/vnd.openxmlformats-officedocument.theme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38.xml" ContentType="application/vnd.openxmlformats-officedocument.theme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theme/theme39.xml" ContentType="application/vnd.openxmlformats-officedocument.theme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theme/theme40.xml" ContentType="application/vnd.openxmlformats-officedocument.theme+xml"/>
  <Override PartName="/ppt/theme/theme41.xml" ContentType="application/vnd.openxmlformats-officedocument.theme+xml"/>
  <Override PartName="/ppt/theme/theme4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45" r:id="rId2"/>
    <p:sldMasterId id="2147483758" r:id="rId3"/>
    <p:sldMasterId id="2147483770" r:id="rId4"/>
    <p:sldMasterId id="2147483782" r:id="rId5"/>
    <p:sldMasterId id="2147483796" r:id="rId6"/>
    <p:sldMasterId id="2147483808" r:id="rId7"/>
    <p:sldMasterId id="2147483820" r:id="rId8"/>
    <p:sldMasterId id="2147483832" r:id="rId9"/>
    <p:sldMasterId id="2147483844" r:id="rId10"/>
    <p:sldMasterId id="2147483856" r:id="rId11"/>
    <p:sldMasterId id="2147483868" r:id="rId12"/>
    <p:sldMasterId id="2147483880" r:id="rId13"/>
    <p:sldMasterId id="2147483892" r:id="rId14"/>
    <p:sldMasterId id="2147483904" r:id="rId15"/>
    <p:sldMasterId id="2147483916" r:id="rId16"/>
    <p:sldMasterId id="2147483928" r:id="rId17"/>
    <p:sldMasterId id="2147483940" r:id="rId18"/>
    <p:sldMasterId id="2147483952" r:id="rId19"/>
    <p:sldMasterId id="2147483964" r:id="rId20"/>
    <p:sldMasterId id="2147483976" r:id="rId21"/>
    <p:sldMasterId id="2147484017" r:id="rId22"/>
    <p:sldMasterId id="2147484029" r:id="rId23"/>
    <p:sldMasterId id="2147484041" r:id="rId24"/>
    <p:sldMasterId id="2147484053" r:id="rId25"/>
    <p:sldMasterId id="2147484065" r:id="rId26"/>
    <p:sldMasterId id="2147484077" r:id="rId27"/>
    <p:sldMasterId id="2147484089" r:id="rId28"/>
    <p:sldMasterId id="2147484101" r:id="rId29"/>
    <p:sldMasterId id="2147484113" r:id="rId30"/>
    <p:sldMasterId id="2147484125" r:id="rId31"/>
    <p:sldMasterId id="2147484137" r:id="rId32"/>
    <p:sldMasterId id="2147484149" r:id="rId33"/>
    <p:sldMasterId id="2147484161" r:id="rId34"/>
    <p:sldMasterId id="2147484173" r:id="rId35"/>
    <p:sldMasterId id="2147484185" r:id="rId36"/>
    <p:sldMasterId id="2147484197" r:id="rId37"/>
    <p:sldMasterId id="2147484209" r:id="rId38"/>
    <p:sldMasterId id="2147484221" r:id="rId39"/>
    <p:sldMasterId id="2147484233" r:id="rId40"/>
  </p:sldMasterIdLst>
  <p:notesMasterIdLst>
    <p:notesMasterId r:id="rId55"/>
  </p:notesMasterIdLst>
  <p:handoutMasterIdLst>
    <p:handoutMasterId r:id="rId56"/>
  </p:handoutMasterIdLst>
  <p:sldIdLst>
    <p:sldId id="346" r:id="rId41"/>
    <p:sldId id="375" r:id="rId42"/>
    <p:sldId id="376" r:id="rId43"/>
    <p:sldId id="408" r:id="rId44"/>
    <p:sldId id="411" r:id="rId45"/>
    <p:sldId id="374" r:id="rId46"/>
    <p:sldId id="335" r:id="rId47"/>
    <p:sldId id="349" r:id="rId48"/>
    <p:sldId id="391" r:id="rId49"/>
    <p:sldId id="393" r:id="rId50"/>
    <p:sldId id="413" r:id="rId51"/>
    <p:sldId id="398" r:id="rId52"/>
    <p:sldId id="400" r:id="rId53"/>
    <p:sldId id="406" r:id="rId54"/>
  </p:sldIdLst>
  <p:sldSz cx="9144000" cy="6858000" type="screen4x3"/>
  <p:notesSz cx="6797675" cy="9929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8CF9573-6B32-4DCE-9D59-4F1B4471843C}">
          <p14:sldIdLst>
            <p14:sldId id="346"/>
            <p14:sldId id="375"/>
            <p14:sldId id="376"/>
            <p14:sldId id="408"/>
            <p14:sldId id="411"/>
            <p14:sldId id="374"/>
            <p14:sldId id="335"/>
            <p14:sldId id="349"/>
            <p14:sldId id="391"/>
            <p14:sldId id="393"/>
            <p14:sldId id="413"/>
            <p14:sldId id="398"/>
            <p14:sldId id="400"/>
            <p14:sldId id="4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274"/>
    <a:srgbClr val="E6EDD1"/>
    <a:srgbClr val="CFDDEE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93" autoAdjust="0"/>
    <p:restoredTop sz="94692" autoAdjust="0"/>
  </p:normalViewPr>
  <p:slideViewPr>
    <p:cSldViewPr>
      <p:cViewPr varScale="1">
        <p:scale>
          <a:sx n="101" d="100"/>
          <a:sy n="101" d="100"/>
        </p:scale>
        <p:origin x="-40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2.xml"/><Relationship Id="rId47" Type="http://schemas.openxmlformats.org/officeDocument/2006/relationships/slide" Target="slides/slide7.xml"/><Relationship Id="rId50" Type="http://schemas.openxmlformats.org/officeDocument/2006/relationships/slide" Target="slides/slide10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" Target="slides/slide6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1.xml"/><Relationship Id="rId54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Master" Target="slideMasters/slideMaster40.xml"/><Relationship Id="rId45" Type="http://schemas.openxmlformats.org/officeDocument/2006/relationships/slide" Target="slides/slide5.xml"/><Relationship Id="rId53" Type="http://schemas.openxmlformats.org/officeDocument/2006/relationships/slide" Target="slides/slide13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9.xml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4.xml"/><Relationship Id="rId52" Type="http://schemas.openxmlformats.org/officeDocument/2006/relationships/slide" Target="slides/slide12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3.xml"/><Relationship Id="rId48" Type="http://schemas.openxmlformats.org/officeDocument/2006/relationships/slide" Target="slides/slide8.xml"/><Relationship Id="rId56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1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EF7A7-6AAE-4A2C-AFD6-63A609573BE3}" type="datetimeFigureOut">
              <a:rPr lang="ru-RU" smtClean="0"/>
              <a:pPr/>
              <a:t>24.02.2014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975"/>
            <a:ext cx="2946351" cy="4962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28" y="9431975"/>
            <a:ext cx="2946351" cy="4962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FFE7C-FA58-42B1-93DB-560D736901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756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7218"/>
            <a:ext cx="5438775" cy="4467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26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1260"/>
            <a:ext cx="2946400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8E07517-1DB8-4CB4-9145-1A2FEEB2F1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26EBD67-7894-4232-8DEF-A6045F97A72F}" type="slidenum">
              <a:rPr lang="ru-RU">
                <a:solidFill>
                  <a:srgbClr val="C0504D"/>
                </a:solidFill>
              </a:rPr>
              <a:pPr eaLnBrk="1" hangingPunct="1"/>
              <a:t>1</a:t>
            </a:fld>
            <a:endParaRPr lang="ru-RU">
              <a:solidFill>
                <a:srgbClr val="C0504D"/>
              </a:solidFill>
            </a:endParaRPr>
          </a:p>
        </p:txBody>
      </p:sp>
      <p:sp>
        <p:nvSpPr>
          <p:cNvPr id="76803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6804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55449DF-7D61-41EE-AEFB-96D14AF11C7F}" type="slidenum">
              <a:rPr lang="ru-RU">
                <a:solidFill>
                  <a:srgbClr val="C0504D"/>
                </a:solidFill>
              </a:rPr>
              <a:pPr eaLnBrk="1" hangingPunct="1"/>
              <a:t>2</a:t>
            </a:fld>
            <a:endParaRPr lang="ru-RU">
              <a:solidFill>
                <a:srgbClr val="C0504D"/>
              </a:solidFill>
            </a:endParaRPr>
          </a:p>
        </p:txBody>
      </p:sp>
      <p:sp>
        <p:nvSpPr>
          <p:cNvPr id="79875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9876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A8CE019-0C56-4075-912C-0F333292A517}" type="slidenum">
              <a:rPr lang="ru-RU">
                <a:solidFill>
                  <a:srgbClr val="C0504D"/>
                </a:solidFill>
              </a:rPr>
              <a:pPr eaLnBrk="1" hangingPunct="1"/>
              <a:t>3</a:t>
            </a:fld>
            <a:endParaRPr lang="ru-RU">
              <a:solidFill>
                <a:srgbClr val="C0504D"/>
              </a:solidFill>
            </a:endParaRPr>
          </a:p>
        </p:txBody>
      </p:sp>
      <p:sp>
        <p:nvSpPr>
          <p:cNvPr id="80899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0900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089B0AC-1A50-40B2-B93D-817B5E3BB7E1}" type="slidenum">
              <a:rPr lang="ru-RU">
                <a:solidFill>
                  <a:srgbClr val="C0504D"/>
                </a:solidFill>
              </a:rPr>
              <a:pPr eaLnBrk="1" hangingPunct="1"/>
              <a:t>8</a:t>
            </a:fld>
            <a:endParaRPr lang="ru-RU">
              <a:solidFill>
                <a:srgbClr val="C0504D"/>
              </a:solidFill>
            </a:endParaRPr>
          </a:p>
        </p:txBody>
      </p:sp>
      <p:sp>
        <p:nvSpPr>
          <p:cNvPr id="87043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7044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1.xml"/><Relationship Id="rId5" Type="http://schemas.openxmlformats.org/officeDocument/2006/relationships/slide" Target="../slides/slide8.xml"/><Relationship Id="rId4" Type="http://schemas.openxmlformats.org/officeDocument/2006/relationships/hyperlink" Target="http://www.rosatom.ru/" TargetMode="Externa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satom.ru/" TargetMode="External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2.xml"/><Relationship Id="rId5" Type="http://schemas.openxmlformats.org/officeDocument/2006/relationships/slide" Target="../slides/slide8.xml"/><Relationship Id="rId4" Type="http://schemas.openxmlformats.org/officeDocument/2006/relationships/hyperlink" Target="http://www.rosatom.ru/" TargetMode="Externa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3.xml"/><Relationship Id="rId5" Type="http://schemas.openxmlformats.org/officeDocument/2006/relationships/slide" Target="../slides/slide8.xml"/><Relationship Id="rId4" Type="http://schemas.openxmlformats.org/officeDocument/2006/relationships/hyperlink" Target="http://www.rosatom.ru/" TargetMode="Externa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satom.ru/" TargetMode="External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6.png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9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0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3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9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0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5" Type="http://schemas.openxmlformats.org/officeDocument/2006/relationships/slide" Target="../slides/slide8.xml"/><Relationship Id="rId4" Type="http://schemas.openxmlformats.org/officeDocument/2006/relationships/hyperlink" Target="http://www.rosatom.ru/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998378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212171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99295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21917425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28194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126373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915053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07790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801846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74012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621285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688018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258020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211289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4" y="511175"/>
            <a:ext cx="1392237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2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612775" y="5554664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</a:rPr>
              <a:t>www.rosatom.ru</a:t>
            </a:r>
            <a:endParaRPr lang="ru-RU" sz="1400" b="1">
              <a:solidFill>
                <a:srgbClr val="003274"/>
              </a:solidFill>
            </a:endParaRPr>
          </a:p>
        </p:txBody>
      </p:sp>
      <p:sp>
        <p:nvSpPr>
          <p:cNvPr id="6" name="Oval 31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5705476" y="1076327"/>
            <a:ext cx="360363" cy="360363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Oval 32"/>
          <p:cNvSpPr>
            <a:spLocks noChangeArrowheads="1"/>
          </p:cNvSpPr>
          <p:nvPr userDrawn="1"/>
        </p:nvSpPr>
        <p:spPr bwMode="auto">
          <a:xfrm>
            <a:off x="6069013" y="1076327"/>
            <a:ext cx="360362" cy="360363"/>
          </a:xfrm>
          <a:prstGeom prst="ellipse">
            <a:avLst/>
          </a:prstGeom>
          <a:solidFill>
            <a:schemeClr val="bg1"/>
          </a:solidFill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003274"/>
                </a:solidFill>
              </a:rPr>
              <a:t>2</a:t>
            </a:r>
          </a:p>
        </p:txBody>
      </p:sp>
      <p:sp>
        <p:nvSpPr>
          <p:cNvPr id="8" name="Oval 33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4325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Oval 34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796088" y="1076327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0" name="Oval 35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159626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1" name="Oval 36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5247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611189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3684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611189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54328148"/>
      </p:ext>
    </p:extLst>
  </p:cSld>
  <p:clrMapOvr>
    <a:masterClrMapping/>
  </p:clrMapOvr>
  <p:transition>
    <p:split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F1C82-458E-4A2A-9F00-B846595723A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804047"/>
      </p:ext>
    </p:extLst>
  </p:cSld>
  <p:clrMapOvr>
    <a:masterClrMapping/>
  </p:clrMapOvr>
  <p:transition>
    <p:wipe dir="r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2E03A-225B-4F28-8B2E-0A32137A646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654457"/>
      </p:ext>
    </p:extLst>
  </p:cSld>
  <p:clrMapOvr>
    <a:masterClrMapping/>
  </p:clrMapOvr>
  <p:transition>
    <p:wipe dir="r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68FF9-3F29-48A6-B190-FCF59FED582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998338"/>
      </p:ext>
    </p:extLst>
  </p:cSld>
  <p:clrMapOvr>
    <a:masterClrMapping/>
  </p:clrMapOvr>
  <p:transition>
    <p:wipe dir="r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8CAD6-6FF8-401E-97F1-72A7E8ED09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184669"/>
      </p:ext>
    </p:extLst>
  </p:cSld>
  <p:clrMapOvr>
    <a:masterClrMapping/>
  </p:clrMapOvr>
  <p:transition>
    <p:wipe dir="r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D5C7F-08F9-4AAA-9796-F8D486293E9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69486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>
            <a:hlinkClick r:id="rId3"/>
          </p:cNvPr>
          <p:cNvSpPr txBox="1">
            <a:spLocks noChangeArrowheads="1"/>
          </p:cNvSpPr>
          <p:nvPr userDrawn="1"/>
        </p:nvSpPr>
        <p:spPr bwMode="auto">
          <a:xfrm>
            <a:off x="612775" y="5554664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  <a:cs typeface="+mn-cs"/>
              </a:rPr>
              <a:t>www.rosatom.ru</a:t>
            </a:r>
            <a:endParaRPr lang="ru-RU" sz="1400" b="1">
              <a:solidFill>
                <a:srgbClr val="003274"/>
              </a:solidFill>
              <a:cs typeface="+mn-cs"/>
            </a:endParaRPr>
          </a:p>
        </p:txBody>
      </p:sp>
      <p:sp>
        <p:nvSpPr>
          <p:cNvPr id="5" name="Oval 6"/>
          <p:cNvSpPr>
            <a:spLocks noChangeArrowheads="1"/>
          </p:cNvSpPr>
          <p:nvPr userDrawn="1"/>
        </p:nvSpPr>
        <p:spPr bwMode="auto">
          <a:xfrm>
            <a:off x="5705476" y="1076327"/>
            <a:ext cx="360363" cy="360363"/>
          </a:xfrm>
          <a:prstGeom prst="ellipse">
            <a:avLst/>
          </a:prstGeom>
          <a:solidFill>
            <a:schemeClr val="bg1"/>
          </a:solidFill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003274"/>
                </a:solidFill>
                <a:cs typeface="+mn-cs"/>
              </a:rPr>
              <a:t>1</a:t>
            </a:r>
          </a:p>
        </p:txBody>
      </p:sp>
      <p:sp>
        <p:nvSpPr>
          <p:cNvPr id="6" name="Oval 7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069013" y="1076327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2</a:t>
            </a:r>
          </a:p>
        </p:txBody>
      </p:sp>
      <p:sp>
        <p:nvSpPr>
          <p:cNvPr id="7" name="Oval 8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4325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3</a:t>
            </a:r>
          </a:p>
        </p:txBody>
      </p:sp>
      <p:sp>
        <p:nvSpPr>
          <p:cNvPr id="8" name="Oval 10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796088" y="1076327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4</a:t>
            </a:r>
          </a:p>
        </p:txBody>
      </p:sp>
      <p:sp>
        <p:nvSpPr>
          <p:cNvPr id="9" name="Oval 11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159626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5</a:t>
            </a:r>
          </a:p>
        </p:txBody>
      </p:sp>
      <p:sp>
        <p:nvSpPr>
          <p:cNvPr id="10" name="Oval 12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5247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6</a:t>
            </a:r>
          </a:p>
        </p:txBody>
      </p:sp>
      <p:pic>
        <p:nvPicPr>
          <p:cNvPr id="11" name="Picture 13" descr="ujkm,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4" y="511175"/>
            <a:ext cx="1392237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9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9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05782649"/>
      </p:ext>
    </p:extLst>
  </p:cSld>
  <p:clrMapOvr>
    <a:masterClrMapping/>
  </p:clrMapOvr>
  <p:transition>
    <p:split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F005F-53F0-4477-9EDD-77A3A59518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420710"/>
      </p:ext>
    </p:extLst>
  </p:cSld>
  <p:clrMapOvr>
    <a:masterClrMapping/>
  </p:clrMapOvr>
  <p:transition>
    <p:wipe dir="r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ED1BB-148E-4B39-B423-3D2D74FD037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164659"/>
      </p:ext>
    </p:extLst>
  </p:cSld>
  <p:clrMapOvr>
    <a:masterClrMapping/>
  </p:clrMapOvr>
  <p:transition>
    <p:wipe dir="r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4731B-FCF0-4E5C-BD37-239F7A97C22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399510"/>
      </p:ext>
    </p:extLst>
  </p:cSld>
  <p:clrMapOvr>
    <a:masterClrMapping/>
  </p:clrMapOvr>
  <p:transition>
    <p:wipe dir="r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26977-2C9D-49B0-A33A-DC0B1983B89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892460"/>
      </p:ext>
    </p:extLst>
  </p:cSld>
  <p:clrMapOvr>
    <a:masterClrMapping/>
  </p:clrMapOvr>
  <p:transition>
    <p:wipe dir="r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77788"/>
            <a:ext cx="6003925" cy="6007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397FB-1F2F-447D-B7B8-C1B8F0A6580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06946"/>
      </p:ext>
    </p:extLst>
  </p:cSld>
  <p:clrMapOvr>
    <a:masterClrMapping/>
  </p:clrMapOvr>
  <p:transition>
    <p:wipe dir="r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4" y="511175"/>
            <a:ext cx="1392237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2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612775" y="5554664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</a:rPr>
              <a:t>www.rosatom.ru</a:t>
            </a:r>
            <a:endParaRPr lang="ru-RU" sz="1400" b="1">
              <a:solidFill>
                <a:srgbClr val="003274"/>
              </a:solidFill>
            </a:endParaRPr>
          </a:p>
        </p:txBody>
      </p:sp>
      <p:sp>
        <p:nvSpPr>
          <p:cNvPr id="6" name="Oval 31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5705476" y="1076327"/>
            <a:ext cx="360363" cy="360363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Oval 32"/>
          <p:cNvSpPr>
            <a:spLocks noChangeArrowheads="1"/>
          </p:cNvSpPr>
          <p:nvPr userDrawn="1"/>
        </p:nvSpPr>
        <p:spPr bwMode="auto">
          <a:xfrm>
            <a:off x="6069013" y="1076327"/>
            <a:ext cx="360362" cy="360363"/>
          </a:xfrm>
          <a:prstGeom prst="ellipse">
            <a:avLst/>
          </a:prstGeom>
          <a:solidFill>
            <a:schemeClr val="bg1"/>
          </a:solidFill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003274"/>
                </a:solidFill>
              </a:rPr>
              <a:t>2</a:t>
            </a:r>
          </a:p>
        </p:txBody>
      </p:sp>
      <p:sp>
        <p:nvSpPr>
          <p:cNvPr id="8" name="Oval 33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4325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Oval 34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796088" y="1076327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0" name="Oval 35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159626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1" name="Oval 36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5247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611189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3684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611189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22122149"/>
      </p:ext>
    </p:extLst>
  </p:cSld>
  <p:clrMapOvr>
    <a:masterClrMapping/>
  </p:clrMapOvr>
  <p:transition>
    <p:split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F1C82-458E-4A2A-9F00-B846595723A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391859"/>
      </p:ext>
    </p:extLst>
  </p:cSld>
  <p:clrMapOvr>
    <a:masterClrMapping/>
  </p:clrMapOvr>
  <p:transition>
    <p:wipe dir="r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2E03A-225B-4F28-8B2E-0A32137A646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319282"/>
      </p:ext>
    </p:extLst>
  </p:cSld>
  <p:clrMapOvr>
    <a:masterClrMapping/>
  </p:clrMapOvr>
  <p:transition>
    <p:wipe dir="r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68FF9-3F29-48A6-B190-FCF59FED582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322895"/>
      </p:ext>
    </p:extLst>
  </p:cSld>
  <p:clrMapOvr>
    <a:masterClrMapping/>
  </p:clrMapOvr>
  <p:transition>
    <p:wipe dir="r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8CAD6-6FF8-401E-97F1-72A7E8ED09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752963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3BDC1-2C44-4370-8CD7-DC4AC5C3AD6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456036"/>
      </p:ext>
    </p:extLst>
  </p:cSld>
  <p:clrMapOvr>
    <a:masterClrMapping/>
  </p:clrMapOvr>
  <p:transition>
    <p:wipe dir="r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D5C7F-08F9-4AAA-9796-F8D486293E9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747015"/>
      </p:ext>
    </p:extLst>
  </p:cSld>
  <p:clrMapOvr>
    <a:masterClrMapping/>
  </p:clrMapOvr>
  <p:transition>
    <p:wipe dir="r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F005F-53F0-4477-9EDD-77A3A59518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59043"/>
      </p:ext>
    </p:extLst>
  </p:cSld>
  <p:clrMapOvr>
    <a:masterClrMapping/>
  </p:clrMapOvr>
  <p:transition>
    <p:wipe dir="r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ED1BB-148E-4B39-B423-3D2D74FD037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941039"/>
      </p:ext>
    </p:extLst>
  </p:cSld>
  <p:clrMapOvr>
    <a:masterClrMapping/>
  </p:clrMapOvr>
  <p:transition>
    <p:wipe dir="r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4731B-FCF0-4E5C-BD37-239F7A97C22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497640"/>
      </p:ext>
    </p:extLst>
  </p:cSld>
  <p:clrMapOvr>
    <a:masterClrMapping/>
  </p:clrMapOvr>
  <p:transition>
    <p:wipe dir="r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26977-2C9D-49B0-A33A-DC0B1983B89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860551"/>
      </p:ext>
    </p:extLst>
  </p:cSld>
  <p:clrMapOvr>
    <a:masterClrMapping/>
  </p:clrMapOvr>
  <p:transition>
    <p:wipe dir="r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77788"/>
            <a:ext cx="6003925" cy="6007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397FB-1F2F-447D-B7B8-C1B8F0A6580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270813"/>
      </p:ext>
    </p:extLst>
  </p:cSld>
  <p:clrMapOvr>
    <a:masterClrMapping/>
  </p:clrMapOvr>
  <p:transition>
    <p:wipe dir="r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4" y="511175"/>
            <a:ext cx="1392237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2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612775" y="5554664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</a:rPr>
              <a:t>www.rosatom.ru</a:t>
            </a:r>
            <a:endParaRPr lang="ru-RU" sz="1400" b="1">
              <a:solidFill>
                <a:srgbClr val="003274"/>
              </a:solidFill>
            </a:endParaRPr>
          </a:p>
        </p:txBody>
      </p:sp>
      <p:sp>
        <p:nvSpPr>
          <p:cNvPr id="6" name="Oval 31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5705476" y="1076327"/>
            <a:ext cx="360363" cy="360363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Oval 32"/>
          <p:cNvSpPr>
            <a:spLocks noChangeArrowheads="1"/>
          </p:cNvSpPr>
          <p:nvPr userDrawn="1"/>
        </p:nvSpPr>
        <p:spPr bwMode="auto">
          <a:xfrm>
            <a:off x="6069013" y="1076327"/>
            <a:ext cx="360362" cy="360363"/>
          </a:xfrm>
          <a:prstGeom prst="ellipse">
            <a:avLst/>
          </a:prstGeom>
          <a:solidFill>
            <a:schemeClr val="bg1"/>
          </a:solidFill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003274"/>
                </a:solidFill>
              </a:rPr>
              <a:t>2</a:t>
            </a:r>
          </a:p>
        </p:txBody>
      </p:sp>
      <p:sp>
        <p:nvSpPr>
          <p:cNvPr id="8" name="Oval 33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4325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Oval 34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796088" y="1076327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0" name="Oval 35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159626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1" name="Oval 36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5247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611189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3684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611189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56976920"/>
      </p:ext>
    </p:extLst>
  </p:cSld>
  <p:clrMapOvr>
    <a:masterClrMapping/>
  </p:clrMapOvr>
  <p:transition>
    <p:split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F1C82-458E-4A2A-9F00-B846595723A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135017"/>
      </p:ext>
    </p:extLst>
  </p:cSld>
  <p:clrMapOvr>
    <a:masterClrMapping/>
  </p:clrMapOvr>
  <p:transition>
    <p:wipe dir="r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2E03A-225B-4F28-8B2E-0A32137A646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68560"/>
      </p:ext>
    </p:extLst>
  </p:cSld>
  <p:clrMapOvr>
    <a:masterClrMapping/>
  </p:clrMapOvr>
  <p:transition>
    <p:wipe dir="r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68FF9-3F29-48A6-B190-FCF59FED582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99898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DE11B-4485-4DFD-888C-6F73A0EBCA0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90928"/>
      </p:ext>
    </p:extLst>
  </p:cSld>
  <p:clrMapOvr>
    <a:masterClrMapping/>
  </p:clrMapOvr>
  <p:transition>
    <p:wipe dir="r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8CAD6-6FF8-401E-97F1-72A7E8ED09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126486"/>
      </p:ext>
    </p:extLst>
  </p:cSld>
  <p:clrMapOvr>
    <a:masterClrMapping/>
  </p:clrMapOvr>
  <p:transition>
    <p:wipe dir="r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D5C7F-08F9-4AAA-9796-F8D486293E9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064629"/>
      </p:ext>
    </p:extLst>
  </p:cSld>
  <p:clrMapOvr>
    <a:masterClrMapping/>
  </p:clrMapOvr>
  <p:transition>
    <p:wipe dir="r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F005F-53F0-4477-9EDD-77A3A59518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11819"/>
      </p:ext>
    </p:extLst>
  </p:cSld>
  <p:clrMapOvr>
    <a:masterClrMapping/>
  </p:clrMapOvr>
  <p:transition>
    <p:wipe dir="r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ED1BB-148E-4B39-B423-3D2D74FD037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353540"/>
      </p:ext>
    </p:extLst>
  </p:cSld>
  <p:clrMapOvr>
    <a:masterClrMapping/>
  </p:clrMapOvr>
  <p:transition>
    <p:wipe dir="r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4731B-FCF0-4E5C-BD37-239F7A97C22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372842"/>
      </p:ext>
    </p:extLst>
  </p:cSld>
  <p:clrMapOvr>
    <a:masterClrMapping/>
  </p:clrMapOvr>
  <p:transition>
    <p:wipe dir="r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26977-2C9D-49B0-A33A-DC0B1983B89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28478"/>
      </p:ext>
    </p:extLst>
  </p:cSld>
  <p:clrMapOvr>
    <a:masterClrMapping/>
  </p:clrMapOvr>
  <p:transition>
    <p:wipe dir="r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77788"/>
            <a:ext cx="6003925" cy="6007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397FB-1F2F-447D-B7B8-C1B8F0A6580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578636"/>
      </p:ext>
    </p:extLst>
  </p:cSld>
  <p:clrMapOvr>
    <a:masterClrMapping/>
  </p:clrMapOvr>
  <p:transition>
    <p:wipe dir="r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16522868"/>
      </p:ext>
    </p:extLst>
  </p:cSld>
  <p:clrMapOvr>
    <a:masterClrMapping/>
  </p:clrMapOvr>
  <p:transition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41161"/>
      </p:ext>
    </p:extLst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45113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F1530-9A35-4F80-A680-AFE129C99BF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016124"/>
      </p:ext>
    </p:extLst>
  </p:cSld>
  <p:clrMapOvr>
    <a:masterClrMapping/>
  </p:clrMapOvr>
  <p:transition>
    <p:wipe dir="r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645715"/>
      </p:ext>
    </p:extLst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400535"/>
      </p:ext>
    </p:extLst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835154"/>
      </p:ext>
    </p:extLst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210690"/>
      </p:ext>
    </p:extLst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0618"/>
      </p:ext>
    </p:extLst>
  </p:cSld>
  <p:clrMapOvr>
    <a:masterClrMapping/>
  </p:clrMapOvr>
  <p:transition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44035"/>
      </p:ext>
    </p:extLst>
  </p:cSld>
  <p:clrMapOvr>
    <a:masterClrMapping/>
  </p:clrMapOvr>
  <p:transition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419813"/>
      </p:ext>
    </p:extLst>
  </p:cSld>
  <p:clrMapOvr>
    <a:masterClrMapping/>
  </p:clrMapOvr>
  <p:transition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285894"/>
      </p:ext>
    </p:extLst>
  </p:cSld>
  <p:clrMapOvr>
    <a:masterClrMapping/>
  </p:clrMapOvr>
  <p:transition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65827792"/>
      </p:ext>
    </p:extLst>
  </p:cSld>
  <p:clrMapOvr>
    <a:masterClrMapping/>
  </p:clrMapOvr>
  <p:transition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97749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3E399-2FEF-48D3-B215-10FE419908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582282"/>
      </p:ext>
    </p:extLst>
  </p:cSld>
  <p:clrMapOvr>
    <a:masterClrMapping/>
  </p:clrMapOvr>
  <p:transition>
    <p:wipe dir="r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17526"/>
      </p:ext>
    </p:extLst>
  </p:cSld>
  <p:clrMapOvr>
    <a:masterClrMapping/>
  </p:clrMapOvr>
  <p:transition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791555"/>
      </p:ext>
    </p:extLst>
  </p:cSld>
  <p:clrMapOvr>
    <a:masterClrMapping/>
  </p:clrMapOvr>
  <p:transition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254667"/>
      </p:ext>
    </p:extLst>
  </p:cSld>
  <p:clrMapOvr>
    <a:masterClrMapping/>
  </p:clrMapOvr>
  <p:transition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407194"/>
      </p:ext>
    </p:extLst>
  </p:cSld>
  <p:clrMapOvr>
    <a:masterClrMapping/>
  </p:clrMapOvr>
  <p:transition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25006"/>
      </p:ext>
    </p:extLst>
  </p:cSld>
  <p:clrMapOvr>
    <a:masterClrMapping/>
  </p:clrMapOvr>
  <p:transition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451527"/>
      </p:ext>
    </p:extLst>
  </p:cSld>
  <p:clrMapOvr>
    <a:masterClrMapping/>
  </p:clrMapOvr>
  <p:transition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9934"/>
      </p:ext>
    </p:extLst>
  </p:cSld>
  <p:clrMapOvr>
    <a:masterClrMapping/>
  </p:clrMapOvr>
  <p:transition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67203"/>
      </p:ext>
    </p:extLst>
  </p:cSld>
  <p:clrMapOvr>
    <a:masterClrMapping/>
  </p:clrMapOvr>
  <p:transition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31436"/>
      </p:ext>
    </p:extLst>
  </p:cSld>
  <p:clrMapOvr>
    <a:masterClrMapping/>
  </p:clrMapOvr>
  <p:transition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0908945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0EF0A-D2BF-4494-998E-104517CD402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331880"/>
      </p:ext>
    </p:extLst>
  </p:cSld>
  <p:clrMapOvr>
    <a:masterClrMapping/>
  </p:clrMapOvr>
  <p:transition>
    <p:wipe dir="r"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353235"/>
      </p:ext>
    </p:extLst>
  </p:cSld>
  <p:clrMapOvr>
    <a:masterClrMapping/>
  </p:clrMapOvr>
  <p:transition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448037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864113"/>
      </p:ext>
    </p:extLst>
  </p:cSld>
  <p:clrMapOvr>
    <a:masterClrMapping/>
  </p:clrMapOvr>
  <p:transition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57750"/>
      </p:ext>
    </p:extLst>
  </p:cSld>
  <p:clrMapOvr>
    <a:masterClrMapping/>
  </p:clrMapOvr>
  <p:transition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214574"/>
      </p:ext>
    </p:extLst>
  </p:cSld>
  <p:clrMapOvr>
    <a:masterClrMapping/>
  </p:clrMapOvr>
  <p:transition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990379"/>
      </p:ext>
    </p:extLst>
  </p:cSld>
  <p:clrMapOvr>
    <a:masterClrMapping/>
  </p:clrMapOvr>
  <p:transition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177950"/>
      </p:ext>
    </p:extLst>
  </p:cSld>
  <p:clrMapOvr>
    <a:masterClrMapping/>
  </p:clrMapOvr>
  <p:transition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14629"/>
      </p:ext>
    </p:extLst>
  </p:cSld>
  <p:clrMapOvr>
    <a:masterClrMapping/>
  </p:clrMapOvr>
  <p:transition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4081"/>
      </p:ext>
    </p:extLst>
  </p:cSld>
  <p:clrMapOvr>
    <a:masterClrMapping/>
  </p:clrMapOvr>
  <p:transition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07899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D2ED0-F044-45ED-87F6-3EA30F0E8BA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946654"/>
      </p:ext>
    </p:extLst>
  </p:cSld>
  <p:clrMapOvr>
    <a:masterClrMapping/>
  </p:clrMapOvr>
  <p:transition>
    <p:wipe dir="r"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91115079"/>
      </p:ext>
    </p:extLst>
  </p:cSld>
  <p:clrMapOvr>
    <a:masterClrMapping/>
  </p:clrMapOvr>
  <p:transition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230554"/>
      </p:ext>
    </p:extLst>
  </p:cSld>
  <p:clrMapOvr>
    <a:masterClrMapping/>
  </p:clrMapOvr>
  <p:transition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68336"/>
      </p:ext>
    </p:extLst>
  </p:cSld>
  <p:clrMapOvr>
    <a:masterClrMapping/>
  </p:clrMapOvr>
  <p:transition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090851"/>
      </p:ext>
    </p:extLst>
  </p:cSld>
  <p:clrMapOvr>
    <a:masterClrMapping/>
  </p:clrMapOvr>
  <p:transition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949563"/>
      </p:ext>
    </p:extLst>
  </p:cSld>
  <p:clrMapOvr>
    <a:masterClrMapping/>
  </p:clrMapOvr>
  <p:transition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516136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42293"/>
      </p:ext>
    </p:extLst>
  </p:cSld>
  <p:clrMapOvr>
    <a:masterClrMapping/>
  </p:clrMapOvr>
  <p:transition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849905"/>
      </p:ext>
    </p:extLst>
  </p:cSld>
  <p:clrMapOvr>
    <a:masterClrMapping/>
  </p:clrMapOvr>
  <p:transition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157338"/>
      </p:ext>
    </p:extLst>
  </p:cSld>
  <p:clrMapOvr>
    <a:masterClrMapping/>
  </p:clrMapOvr>
  <p:transition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1564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9F2C4-9F1B-4FD6-AB84-7F41B8C2AD7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802593"/>
      </p:ext>
    </p:extLst>
  </p:cSld>
  <p:clrMapOvr>
    <a:masterClrMapping/>
  </p:clrMapOvr>
  <p:transition>
    <p:wipe dir="r"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860580"/>
      </p:ext>
    </p:extLst>
  </p:cSld>
  <p:clrMapOvr>
    <a:masterClrMapping/>
  </p:clrMapOvr>
  <p:transition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5480035"/>
      </p:ext>
    </p:extLst>
  </p:cSld>
  <p:clrMapOvr>
    <a:masterClrMapping/>
  </p:clrMapOvr>
  <p:transition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57722"/>
      </p:ext>
    </p:extLst>
  </p:cSld>
  <p:clrMapOvr>
    <a:masterClrMapping/>
  </p:clrMapOvr>
  <p:transition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05188"/>
      </p:ext>
    </p:extLst>
  </p:cSld>
  <p:clrMapOvr>
    <a:masterClrMapping/>
  </p:clrMapOvr>
  <p:transition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71762"/>
      </p:ext>
    </p:extLst>
  </p:cSld>
  <p:clrMapOvr>
    <a:masterClrMapping/>
  </p:clrMapOvr>
  <p:transition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769239"/>
      </p:ext>
    </p:extLst>
  </p:cSld>
  <p:clrMapOvr>
    <a:masterClrMapping/>
  </p:clrMapOvr>
  <p:transition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702573"/>
      </p:ext>
    </p:extLst>
  </p:cSld>
  <p:clrMapOvr>
    <a:masterClrMapping/>
  </p:clrMapOvr>
  <p:transition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33149"/>
      </p:ext>
    </p:extLst>
  </p:cSld>
  <p:clrMapOvr>
    <a:masterClrMapping/>
  </p:clrMapOvr>
  <p:transition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62345"/>
      </p:ext>
    </p:extLst>
  </p:cSld>
  <p:clrMapOvr>
    <a:masterClrMapping/>
  </p:clrMapOvr>
  <p:transition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835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ECE57-F55B-453C-85FF-AC6CE429841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058964"/>
      </p:ext>
    </p:extLst>
  </p:cSld>
  <p:clrMapOvr>
    <a:masterClrMapping/>
  </p:clrMapOvr>
  <p:transition>
    <p:wipe dir="r"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901202"/>
      </p:ext>
    </p:extLst>
  </p:cSld>
  <p:clrMapOvr>
    <a:masterClrMapping/>
  </p:clrMapOvr>
  <p:transition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33331"/>
      </p:ext>
    </p:extLst>
  </p:cSld>
  <p:clrMapOvr>
    <a:masterClrMapping/>
  </p:clrMapOvr>
  <p:transition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77085924"/>
      </p:ext>
    </p:extLst>
  </p:cSld>
  <p:clrMapOvr>
    <a:masterClrMapping/>
  </p:clrMapOvr>
  <p:transition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700135"/>
      </p:ext>
    </p:extLst>
  </p:cSld>
  <p:clrMapOvr>
    <a:masterClrMapping/>
  </p:clrMapOvr>
  <p:transition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792514"/>
      </p:ext>
    </p:extLst>
  </p:cSld>
  <p:clrMapOvr>
    <a:masterClrMapping/>
  </p:clrMapOvr>
  <p:transition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682313"/>
      </p:ext>
    </p:extLst>
  </p:cSld>
  <p:clrMapOvr>
    <a:masterClrMapping/>
  </p:clrMapOvr>
  <p:transition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50069"/>
      </p:ext>
    </p:extLst>
  </p:cSld>
  <p:clrMapOvr>
    <a:masterClrMapping/>
  </p:clrMapOvr>
  <p:transition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92045"/>
      </p:ext>
    </p:extLst>
  </p:cSld>
  <p:clrMapOvr>
    <a:masterClrMapping/>
  </p:clrMapOvr>
  <p:transition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69350"/>
      </p:ext>
    </p:extLst>
  </p:cSld>
  <p:clrMapOvr>
    <a:masterClrMapping/>
  </p:clrMapOvr>
  <p:transition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94893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DE074-E6F8-4DF0-864F-4ED2D4A1157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290651"/>
      </p:ext>
    </p:extLst>
  </p:cSld>
  <p:clrMapOvr>
    <a:masterClrMapping/>
  </p:clrMapOvr>
  <p:transition>
    <p:wipe dir="r"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85509"/>
      </p:ext>
    </p:extLst>
  </p:cSld>
  <p:clrMapOvr>
    <a:masterClrMapping/>
  </p:clrMapOvr>
  <p:transition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820662"/>
      </p:ext>
    </p:extLst>
  </p:cSld>
  <p:clrMapOvr>
    <a:masterClrMapping/>
  </p:clrMapOvr>
  <p:transition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794744"/>
      </p:ext>
    </p:extLst>
  </p:cSld>
  <p:clrMapOvr>
    <a:masterClrMapping/>
  </p:clrMapOvr>
  <p:transition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2613" y="2181227"/>
            <a:ext cx="7866062" cy="1223963"/>
          </a:xfrm>
          <a:ln/>
          <a:effectLst/>
        </p:spPr>
        <p:txBody>
          <a:bodyPr/>
          <a:lstStyle>
            <a:lvl1pPr>
              <a:defRPr sz="3400">
                <a:solidFill>
                  <a:schemeClr val="hlink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8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2614" y="3644902"/>
            <a:ext cx="6688137" cy="1008063"/>
          </a:xfrm>
        </p:spPr>
        <p:txBody>
          <a:bodyPr anchor="ctr"/>
          <a:lstStyle>
            <a:lvl1pPr marL="0" indent="0">
              <a:buFontTx/>
              <a:buNone/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41257059"/>
      </p:ext>
    </p:extLst>
  </p:cSld>
  <p:clrMapOvr>
    <a:masterClrMapping/>
  </p:clrMapOvr>
  <p:transition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95E34-DC9E-49DF-B9EA-89C0D00555E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006380"/>
      </p:ext>
    </p:extLst>
  </p:cSld>
  <p:clrMapOvr>
    <a:masterClrMapping/>
  </p:clrMapOvr>
  <p:transition>
    <p:wipe dir="r"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96B94-547E-4A27-A73E-BB99ECF41C4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107438"/>
      </p:ext>
    </p:extLst>
  </p:cSld>
  <p:clrMapOvr>
    <a:masterClrMapping/>
  </p:clrMapOvr>
  <p:transition>
    <p:wipe dir="r"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ABDBD-DFE5-4286-90FA-ADC17DC4A69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10888"/>
      </p:ext>
    </p:extLst>
  </p:cSld>
  <p:clrMapOvr>
    <a:masterClrMapping/>
  </p:clrMapOvr>
  <p:transition>
    <p:wipe dir="r"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566A9-8357-4438-8E55-4D6AEF2787C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465338"/>
      </p:ext>
    </p:extLst>
  </p:cSld>
  <p:clrMapOvr>
    <a:masterClrMapping/>
  </p:clrMapOvr>
  <p:transition>
    <p:wipe dir="r"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51BF0-EE70-4E67-AAD7-62E0C385AB6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195057"/>
      </p:ext>
    </p:extLst>
  </p:cSld>
  <p:clrMapOvr>
    <a:masterClrMapping/>
  </p:clrMapOvr>
  <p:transition>
    <p:wipe dir="r"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BB702-1FDD-43CD-A066-DDB538CFE03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095632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77788"/>
            <a:ext cx="6003925" cy="6007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3EB5B-1C3D-4297-B8BF-ABA60102A42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82975"/>
      </p:ext>
    </p:extLst>
  </p:cSld>
  <p:clrMapOvr>
    <a:masterClrMapping/>
  </p:clrMapOvr>
  <p:transition>
    <p:wipe dir="r"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DFF33-AF23-4A19-95FD-295E35EDEA6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229915"/>
      </p:ext>
    </p:extLst>
  </p:cSld>
  <p:clrMapOvr>
    <a:masterClrMapping/>
  </p:clrMapOvr>
  <p:transition>
    <p:wipe dir="r"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BB4FA-88FF-4905-99DB-8366A08F324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727649"/>
      </p:ext>
    </p:extLst>
  </p:cSld>
  <p:clrMapOvr>
    <a:masterClrMapping/>
  </p:clrMapOvr>
  <p:transition>
    <p:wipe dir="r"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EE54F-5B96-413B-91F1-5E84146781F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100728"/>
      </p:ext>
    </p:extLst>
  </p:cSld>
  <p:clrMapOvr>
    <a:masterClrMapping/>
  </p:clrMapOvr>
  <p:transition>
    <p:wipe dir="r"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77788"/>
            <a:ext cx="6003925" cy="6007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CA2A3-1FDA-439F-B537-7A4969EA029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93393"/>
      </p:ext>
    </p:extLst>
  </p:cSld>
  <p:clrMapOvr>
    <a:masterClrMapping/>
  </p:clrMapOvr>
  <p:transition>
    <p:wipe dir="r"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>
            <a:hlinkClick r:id="rId3"/>
          </p:cNvPr>
          <p:cNvSpPr txBox="1">
            <a:spLocks noChangeArrowheads="1"/>
          </p:cNvSpPr>
          <p:nvPr userDrawn="1"/>
        </p:nvSpPr>
        <p:spPr bwMode="auto">
          <a:xfrm>
            <a:off x="612775" y="5554664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</a:rPr>
              <a:t>www.rosatom.ru</a:t>
            </a:r>
            <a:endParaRPr lang="ru-RU" sz="1400" b="1">
              <a:solidFill>
                <a:srgbClr val="003274"/>
              </a:solidFill>
            </a:endParaRPr>
          </a:p>
        </p:txBody>
      </p:sp>
      <p:sp>
        <p:nvSpPr>
          <p:cNvPr id="5" name="Oval 6"/>
          <p:cNvSpPr>
            <a:spLocks noChangeArrowheads="1"/>
          </p:cNvSpPr>
          <p:nvPr userDrawn="1"/>
        </p:nvSpPr>
        <p:spPr bwMode="auto">
          <a:xfrm>
            <a:off x="5705476" y="1076327"/>
            <a:ext cx="360363" cy="360363"/>
          </a:xfrm>
          <a:prstGeom prst="ellipse">
            <a:avLst/>
          </a:prstGeom>
          <a:solidFill>
            <a:schemeClr val="bg1"/>
          </a:solidFill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003274"/>
                </a:solidFill>
              </a:rPr>
              <a:t>1</a:t>
            </a:r>
          </a:p>
        </p:txBody>
      </p:sp>
      <p:sp>
        <p:nvSpPr>
          <p:cNvPr id="6" name="Oval 7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069013" y="1076327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Oval 8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4325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8" name="Oval 10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796088" y="1076327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9" name="Oval 11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159626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0" name="Oval 12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5247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</a:rPr>
              <a:t>6</a:t>
            </a:r>
          </a:p>
        </p:txBody>
      </p:sp>
      <p:pic>
        <p:nvPicPr>
          <p:cNvPr id="11" name="Picture 13" descr="ujkm,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4" y="511175"/>
            <a:ext cx="1392237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9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1189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02814945"/>
      </p:ext>
    </p:extLst>
  </p:cSld>
  <p:clrMapOvr>
    <a:masterClrMapping/>
  </p:clrMapOvr>
  <p:transition>
    <p:split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3BDC1-2C44-4370-8CD7-DC4AC5C3AD6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925601"/>
      </p:ext>
    </p:extLst>
  </p:cSld>
  <p:clrMapOvr>
    <a:masterClrMapping/>
  </p:clrMapOvr>
  <p:transition>
    <p:wipe dir="r"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DE11B-4485-4DFD-888C-6F73A0EBCA0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161248"/>
      </p:ext>
    </p:extLst>
  </p:cSld>
  <p:clrMapOvr>
    <a:masterClrMapping/>
  </p:clrMapOvr>
  <p:transition>
    <p:wipe dir="r"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F1530-9A35-4F80-A680-AFE129C99BF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339558"/>
      </p:ext>
    </p:extLst>
  </p:cSld>
  <p:clrMapOvr>
    <a:masterClrMapping/>
  </p:clrMapOvr>
  <p:transition>
    <p:wipe dir="r"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3E399-2FEF-48D3-B215-10FE419908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24448"/>
      </p:ext>
    </p:extLst>
  </p:cSld>
  <p:clrMapOvr>
    <a:masterClrMapping/>
  </p:clrMapOvr>
  <p:transition>
    <p:wipe dir="r"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0EF0A-D2BF-4494-998E-104517CD402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894122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68314" y="77790"/>
            <a:ext cx="8207375" cy="9032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8314" y="1557339"/>
            <a:ext cx="4027487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557339"/>
            <a:ext cx="4027488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314" y="3897313"/>
            <a:ext cx="4027487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897313"/>
            <a:ext cx="4027488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F1768-04AD-4BFF-9D16-F900BDFFA93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471565"/>
      </p:ext>
    </p:extLst>
  </p:cSld>
  <p:clrMapOvr>
    <a:masterClrMapping/>
  </p:clrMapOvr>
  <p:transition>
    <p:wipe dir="r"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FD2ED0-F044-45ED-87F6-3EA30F0E8BA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84101"/>
      </p:ext>
    </p:extLst>
  </p:cSld>
  <p:clrMapOvr>
    <a:masterClrMapping/>
  </p:clrMapOvr>
  <p:transition>
    <p:wipe dir="r"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9F2C4-9F1B-4FD6-AB84-7F41B8C2AD7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762227"/>
      </p:ext>
    </p:extLst>
  </p:cSld>
  <p:clrMapOvr>
    <a:masterClrMapping/>
  </p:clrMapOvr>
  <p:transition>
    <p:wipe dir="r"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ECE57-F55B-453C-85FF-AC6CE429841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843961"/>
      </p:ext>
    </p:extLst>
  </p:cSld>
  <p:clrMapOvr>
    <a:masterClrMapping/>
  </p:clrMapOvr>
  <p:transition>
    <p:wipe dir="r"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DE074-E6F8-4DF0-864F-4ED2D4A1157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961269"/>
      </p:ext>
    </p:extLst>
  </p:cSld>
  <p:clrMapOvr>
    <a:masterClrMapping/>
  </p:clrMapOvr>
  <p:transition>
    <p:wipe dir="r"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77788"/>
            <a:ext cx="6003925" cy="6007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3EB5B-1C3D-4297-B8BF-ABA60102A42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85234"/>
      </p:ext>
    </p:extLst>
  </p:cSld>
  <p:clrMapOvr>
    <a:masterClrMapping/>
  </p:clrMapOvr>
  <p:transition>
    <p:wipe dir="r"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68314" y="77790"/>
            <a:ext cx="8207375" cy="9032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8314" y="1557339"/>
            <a:ext cx="4027487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557339"/>
            <a:ext cx="4027488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314" y="3897313"/>
            <a:ext cx="4027487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897313"/>
            <a:ext cx="4027488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F1768-04AD-4BFF-9D16-F900BDFFA93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217657"/>
      </p:ext>
    </p:extLst>
  </p:cSld>
  <p:clrMapOvr>
    <a:masterClrMapping/>
  </p:clrMapOvr>
  <p:transition>
    <p:wipe dir="r"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168727861"/>
      </p:ext>
    </p:extLst>
  </p:cSld>
  <p:clrMapOvr>
    <a:masterClrMapping/>
  </p:clrMapOvr>
  <p:transition>
    <p:fad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232769"/>
      </p:ext>
    </p:extLst>
  </p:cSld>
  <p:clrMapOvr>
    <a:masterClrMapping/>
  </p:clrMapOvr>
  <p:transition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819148"/>
      </p:ext>
    </p:extLst>
  </p:cSld>
  <p:clrMapOvr>
    <a:masterClrMapping/>
  </p:clrMapOvr>
  <p:transition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7649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2613" y="2181227"/>
            <a:ext cx="7866062" cy="1223963"/>
          </a:xfrm>
          <a:ln/>
          <a:effectLst/>
        </p:spPr>
        <p:txBody>
          <a:bodyPr/>
          <a:lstStyle>
            <a:lvl1pPr>
              <a:defRPr sz="3400">
                <a:solidFill>
                  <a:schemeClr val="hlink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8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2614" y="3644902"/>
            <a:ext cx="6688137" cy="1008063"/>
          </a:xfrm>
        </p:spPr>
        <p:txBody>
          <a:bodyPr anchor="ctr"/>
          <a:lstStyle>
            <a:lvl1pPr marL="0" indent="0">
              <a:buFontTx/>
              <a:buNone/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04745501"/>
      </p:ext>
    </p:extLst>
  </p:cSld>
  <p:clrMapOvr>
    <a:masterClrMapping/>
  </p:clrMapOvr>
  <p:transition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03353"/>
      </p:ext>
    </p:extLst>
  </p:cSld>
  <p:clrMapOvr>
    <a:masterClrMapping/>
  </p:clrMapOvr>
  <p:transition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849699"/>
      </p:ext>
    </p:extLst>
  </p:cSld>
  <p:clrMapOvr>
    <a:masterClrMapping/>
  </p:clrMapOvr>
  <p:transition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31877"/>
      </p:ext>
    </p:extLst>
  </p:cSld>
  <p:clrMapOvr>
    <a:masterClrMapping/>
  </p:clrMapOvr>
  <p:transition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844977"/>
      </p:ext>
    </p:extLst>
  </p:cSld>
  <p:clrMapOvr>
    <a:masterClrMapping/>
  </p:clrMapOvr>
  <p:transition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930408"/>
      </p:ext>
    </p:extLst>
  </p:cSld>
  <p:clrMapOvr>
    <a:masterClrMapping/>
  </p:clrMapOvr>
  <p:transition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864916"/>
      </p:ext>
    </p:extLst>
  </p:cSld>
  <p:clrMapOvr>
    <a:masterClrMapping/>
  </p:clrMapOvr>
  <p:transition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20061"/>
      </p:ext>
    </p:extLst>
  </p:cSld>
  <p:clrMapOvr>
    <a:masterClrMapping/>
  </p:clrMapOvr>
  <p:transition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40207776"/>
      </p:ext>
    </p:extLst>
  </p:cSld>
  <p:clrMapOvr>
    <a:masterClrMapping/>
  </p:clrMapOvr>
  <p:transition>
    <p:fad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142900"/>
      </p:ext>
    </p:extLst>
  </p:cSld>
  <p:clrMapOvr>
    <a:masterClrMapping/>
  </p:clrMapOvr>
  <p:transition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7632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95E34-DC9E-49DF-B9EA-89C0D00555E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33345"/>
      </p:ext>
    </p:extLst>
  </p:cSld>
  <p:clrMapOvr>
    <a:masterClrMapping/>
  </p:clrMapOvr>
  <p:transition>
    <p:wipe dir="r"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523973"/>
      </p:ext>
    </p:extLst>
  </p:cSld>
  <p:clrMapOvr>
    <a:masterClrMapping/>
  </p:clrMapOvr>
  <p:transition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62871"/>
      </p:ext>
    </p:extLst>
  </p:cSld>
  <p:clrMapOvr>
    <a:masterClrMapping/>
  </p:clrMapOvr>
  <p:transition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069290"/>
      </p:ext>
    </p:extLst>
  </p:cSld>
  <p:clrMapOvr>
    <a:masterClrMapping/>
  </p:clrMapOvr>
  <p:transition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125665"/>
      </p:ext>
    </p:extLst>
  </p:cSld>
  <p:clrMapOvr>
    <a:masterClrMapping/>
  </p:clrMapOvr>
  <p:transition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010954"/>
      </p:ext>
    </p:extLst>
  </p:cSld>
  <p:clrMapOvr>
    <a:masterClrMapping/>
  </p:clrMapOvr>
  <p:transition/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20201"/>
      </p:ext>
    </p:extLst>
  </p:cSld>
  <p:clrMapOvr>
    <a:masterClrMapping/>
  </p:clrMapOvr>
  <p:transition/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712167"/>
      </p:ext>
    </p:extLst>
  </p:cSld>
  <p:clrMapOvr>
    <a:masterClrMapping/>
  </p:clrMapOvr>
  <p:transition/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697088"/>
      </p:ext>
    </p:extLst>
  </p:cSld>
  <p:clrMapOvr>
    <a:masterClrMapping/>
  </p:clrMapOvr>
  <p:transition/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28956973"/>
      </p:ext>
    </p:extLst>
  </p:cSld>
  <p:clrMapOvr>
    <a:masterClrMapping/>
  </p:clrMapOvr>
  <p:transition>
    <p:fad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4339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96B94-547E-4A27-A73E-BB99ECF41C4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200802"/>
      </p:ext>
    </p:extLst>
  </p:cSld>
  <p:clrMapOvr>
    <a:masterClrMapping/>
  </p:clrMapOvr>
  <p:transition>
    <p:wipe dir="r"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4687"/>
      </p:ext>
    </p:extLst>
  </p:cSld>
  <p:clrMapOvr>
    <a:masterClrMapping/>
  </p:clrMapOvr>
  <p:transition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637791"/>
      </p:ext>
    </p:extLst>
  </p:cSld>
  <p:clrMapOvr>
    <a:masterClrMapping/>
  </p:clrMapOvr>
  <p:transition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989327"/>
      </p:ext>
    </p:extLst>
  </p:cSld>
  <p:clrMapOvr>
    <a:masterClrMapping/>
  </p:clrMapOvr>
  <p:transition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418761"/>
      </p:ext>
    </p:extLst>
  </p:cSld>
  <p:clrMapOvr>
    <a:masterClrMapping/>
  </p:clrMapOvr>
  <p:transition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176311"/>
      </p:ext>
    </p:extLst>
  </p:cSld>
  <p:clrMapOvr>
    <a:masterClrMapping/>
  </p:clrMapOvr>
  <p:transition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003621"/>
      </p:ext>
    </p:extLst>
  </p:cSld>
  <p:clrMapOvr>
    <a:masterClrMapping/>
  </p:clrMapOvr>
  <p:transition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831838"/>
      </p:ext>
    </p:extLst>
  </p:cSld>
  <p:clrMapOvr>
    <a:masterClrMapping/>
  </p:clrMapOvr>
  <p:transition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750550"/>
      </p:ext>
    </p:extLst>
  </p:cSld>
  <p:clrMapOvr>
    <a:masterClrMapping/>
  </p:clrMapOvr>
  <p:transition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184987"/>
      </p:ext>
    </p:extLst>
  </p:cSld>
  <p:clrMapOvr>
    <a:masterClrMapping/>
  </p:clrMapOvr>
  <p:transition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97135653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ABDBD-DFE5-4286-90FA-ADC17DC4A69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441553"/>
      </p:ext>
    </p:extLst>
  </p:cSld>
  <p:clrMapOvr>
    <a:masterClrMapping/>
  </p:clrMapOvr>
  <p:transition>
    <p:wipe dir="r"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742721"/>
      </p:ext>
    </p:extLst>
  </p:cSld>
  <p:clrMapOvr>
    <a:masterClrMapping/>
  </p:clrMapOvr>
  <p:transition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83510"/>
      </p:ext>
    </p:extLst>
  </p:cSld>
  <p:clrMapOvr>
    <a:masterClrMapping/>
  </p:clrMapOvr>
  <p:transition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842420"/>
      </p:ext>
    </p:extLst>
  </p:cSld>
  <p:clrMapOvr>
    <a:masterClrMapping/>
  </p:clrMapOvr>
  <p:transition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669888"/>
      </p:ext>
    </p:extLst>
  </p:cSld>
  <p:clrMapOvr>
    <a:masterClrMapping/>
  </p:clrMapOvr>
  <p:transition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91260"/>
      </p:ext>
    </p:extLst>
  </p:cSld>
  <p:clrMapOvr>
    <a:masterClrMapping/>
  </p:clrMapOvr>
  <p:transition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78526"/>
      </p:ext>
    </p:extLst>
  </p:cSld>
  <p:clrMapOvr>
    <a:masterClrMapping/>
  </p:clrMapOvr>
  <p:transition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459045"/>
      </p:ext>
    </p:extLst>
  </p:cSld>
  <p:clrMapOvr>
    <a:masterClrMapping/>
  </p:clrMapOvr>
  <p:transition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472574"/>
      </p:ext>
    </p:extLst>
  </p:cSld>
  <p:clrMapOvr>
    <a:masterClrMapping/>
  </p:clrMapOvr>
  <p:transition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291608"/>
      </p:ext>
    </p:extLst>
  </p:cSld>
  <p:clrMapOvr>
    <a:masterClrMapping/>
  </p:clrMapOvr>
  <p:transition/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04829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566A9-8357-4438-8E55-4D6AEF2787C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914123"/>
      </p:ext>
    </p:extLst>
  </p:cSld>
  <p:clrMapOvr>
    <a:masterClrMapping/>
  </p:clrMapOvr>
  <p:transition>
    <p:wipe dir="r"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94887207"/>
      </p:ext>
    </p:extLst>
  </p:cSld>
  <p:clrMapOvr>
    <a:masterClrMapping/>
  </p:clrMapOvr>
  <p:transition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524428"/>
      </p:ext>
    </p:extLst>
  </p:cSld>
  <p:clrMapOvr>
    <a:masterClrMapping/>
  </p:clrMapOvr>
  <p:transition/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328394"/>
      </p:ext>
    </p:extLst>
  </p:cSld>
  <p:clrMapOvr>
    <a:masterClrMapping/>
  </p:clrMapOvr>
  <p:transition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10509"/>
      </p:ext>
    </p:extLst>
  </p:cSld>
  <p:clrMapOvr>
    <a:masterClrMapping/>
  </p:clrMapOvr>
  <p:transition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466476"/>
      </p:ext>
    </p:extLst>
  </p:cSld>
  <p:clrMapOvr>
    <a:masterClrMapping/>
  </p:clrMapOvr>
  <p:transition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606537"/>
      </p:ext>
    </p:extLst>
  </p:cSld>
  <p:clrMapOvr>
    <a:masterClrMapping/>
  </p:clrMapOvr>
  <p:transition/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33795"/>
      </p:ext>
    </p:extLst>
  </p:cSld>
  <p:clrMapOvr>
    <a:masterClrMapping/>
  </p:clrMapOvr>
  <p:transition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94991"/>
      </p:ext>
    </p:extLst>
  </p:cSld>
  <p:clrMapOvr>
    <a:masterClrMapping/>
  </p:clrMapOvr>
  <p:transition/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927479"/>
      </p:ext>
    </p:extLst>
  </p:cSld>
  <p:clrMapOvr>
    <a:masterClrMapping/>
  </p:clrMapOvr>
  <p:transition/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5979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51BF0-EE70-4E67-AAD7-62E0C385AB6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762328"/>
      </p:ext>
    </p:extLst>
  </p:cSld>
  <p:clrMapOvr>
    <a:masterClrMapping/>
  </p:clrMapOvr>
  <p:transition>
    <p:wipe dir="r"/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201656"/>
      </p:ext>
    </p:extLst>
  </p:cSld>
  <p:clrMapOvr>
    <a:masterClrMapping/>
  </p:clrMapOvr>
  <p:transition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794548"/>
      </p:ext>
    </p:extLst>
  </p:cSld>
  <p:clrMapOvr>
    <a:masterClrMapping/>
  </p:clrMapOvr>
  <p:transition>
    <p:fad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64384"/>
      </p:ext>
    </p:extLst>
  </p:cSld>
  <p:clrMapOvr>
    <a:masterClrMapping/>
  </p:clrMapOvr>
  <p:transition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044407"/>
      </p:ext>
    </p:extLst>
  </p:cSld>
  <p:clrMapOvr>
    <a:masterClrMapping/>
  </p:clrMapOvr>
  <p:transition/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147859"/>
      </p:ext>
    </p:extLst>
  </p:cSld>
  <p:clrMapOvr>
    <a:masterClrMapping/>
  </p:clrMapOvr>
  <p:transition/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250793"/>
      </p:ext>
    </p:extLst>
  </p:cSld>
  <p:clrMapOvr>
    <a:masterClrMapping/>
  </p:clrMapOvr>
  <p:transition/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157244"/>
      </p:ext>
    </p:extLst>
  </p:cSld>
  <p:clrMapOvr>
    <a:masterClrMapping/>
  </p:clrMapOvr>
  <p:transition/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962734"/>
      </p:ext>
    </p:extLst>
  </p:cSld>
  <p:clrMapOvr>
    <a:masterClrMapping/>
  </p:clrMapOvr>
  <p:transition/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503079"/>
      </p:ext>
    </p:extLst>
  </p:cSld>
  <p:clrMapOvr>
    <a:masterClrMapping/>
  </p:clrMapOvr>
  <p:transition/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03954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BB702-1FDD-43CD-A066-DDB538CFE03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859343"/>
      </p:ext>
    </p:extLst>
  </p:cSld>
  <p:clrMapOvr>
    <a:masterClrMapping/>
  </p:clrMapOvr>
  <p:transition>
    <p:wipe dir="r"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964118"/>
      </p:ext>
    </p:extLst>
  </p:cSld>
  <p:clrMapOvr>
    <a:masterClrMapping/>
  </p:clrMapOvr>
  <p:transition/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872644"/>
      </p:ext>
    </p:extLst>
  </p:cSld>
  <p:clrMapOvr>
    <a:masterClrMapping/>
  </p:clrMapOvr>
  <p:transition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19564546"/>
      </p:ext>
    </p:extLst>
  </p:cSld>
  <p:clrMapOvr>
    <a:masterClrMapping/>
  </p:clrMapOvr>
  <p:transition>
    <p:fad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744848"/>
      </p:ext>
    </p:extLst>
  </p:cSld>
  <p:clrMapOvr>
    <a:masterClrMapping/>
  </p:clrMapOvr>
  <p:transition/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130772"/>
      </p:ext>
    </p:extLst>
  </p:cSld>
  <p:clrMapOvr>
    <a:masterClrMapping/>
  </p:clrMapOvr>
  <p:transition/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949688"/>
      </p:ext>
    </p:extLst>
  </p:cSld>
  <p:clrMapOvr>
    <a:masterClrMapping/>
  </p:clrMapOvr>
  <p:transition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514749"/>
      </p:ext>
    </p:extLst>
  </p:cSld>
  <p:clrMapOvr>
    <a:masterClrMapping/>
  </p:clrMapOvr>
  <p:transition/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648848"/>
      </p:ext>
    </p:extLst>
  </p:cSld>
  <p:clrMapOvr>
    <a:masterClrMapping/>
  </p:clrMapOvr>
  <p:transition/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413131"/>
      </p:ext>
    </p:extLst>
  </p:cSld>
  <p:clrMapOvr>
    <a:masterClrMapping/>
  </p:clrMapOvr>
  <p:transition/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9744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DFF33-AF23-4A19-95FD-295E35EDEA6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887789"/>
      </p:ext>
    </p:extLst>
  </p:cSld>
  <p:clrMapOvr>
    <a:masterClrMapping/>
  </p:clrMapOvr>
  <p:transition>
    <p:wipe dir="r"/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627607"/>
      </p:ext>
    </p:extLst>
  </p:cSld>
  <p:clrMapOvr>
    <a:masterClrMapping/>
  </p:clrMapOvr>
  <p:transition/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3406"/>
      </p:ext>
    </p:extLst>
  </p:cSld>
  <p:clrMapOvr>
    <a:masterClrMapping/>
  </p:clrMapOvr>
  <p:transition/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216375"/>
      </p:ext>
    </p:extLst>
  </p:cSld>
  <p:clrMapOvr>
    <a:masterClrMapping/>
  </p:clrMapOvr>
  <p:transition/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75975331"/>
      </p:ext>
    </p:extLst>
  </p:cSld>
  <p:clrMapOvr>
    <a:masterClrMapping/>
  </p:clrMapOvr>
  <p:transition>
    <p:fad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511697"/>
      </p:ext>
    </p:extLst>
  </p:cSld>
  <p:clrMapOvr>
    <a:masterClrMapping/>
  </p:clrMapOvr>
  <p:transition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853614"/>
      </p:ext>
    </p:extLst>
  </p:cSld>
  <p:clrMapOvr>
    <a:masterClrMapping/>
  </p:clrMapOvr>
  <p:transition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8143"/>
      </p:ext>
    </p:extLst>
  </p:cSld>
  <p:clrMapOvr>
    <a:masterClrMapping/>
  </p:clrMapOvr>
  <p:transition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327009"/>
      </p:ext>
    </p:extLst>
  </p:cSld>
  <p:clrMapOvr>
    <a:masterClrMapping/>
  </p:clrMapOvr>
  <p:transition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781520"/>
      </p:ext>
    </p:extLst>
  </p:cSld>
  <p:clrMapOvr>
    <a:masterClrMapping/>
  </p:clrMapOvr>
  <p:transition/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13897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BB4FA-88FF-4905-99DB-8366A08F324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49552"/>
      </p:ext>
    </p:extLst>
  </p:cSld>
  <p:clrMapOvr>
    <a:masterClrMapping/>
  </p:clrMapOvr>
  <p:transition>
    <p:wipe dir="r"/>
  </p:transition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495468"/>
      </p:ext>
    </p:extLst>
  </p:cSld>
  <p:clrMapOvr>
    <a:masterClrMapping/>
  </p:clrMapOvr>
  <p:transition/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139766"/>
      </p:ext>
    </p:extLst>
  </p:cSld>
  <p:clrMapOvr>
    <a:masterClrMapping/>
  </p:clrMapOvr>
  <p:transition/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278077"/>
      </p:ext>
    </p:extLst>
  </p:cSld>
  <p:clrMapOvr>
    <a:masterClrMapping/>
  </p:clrMapOvr>
  <p:transition/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921537"/>
      </p:ext>
    </p:extLst>
  </p:cSld>
  <p:clrMapOvr>
    <a:masterClrMapping/>
  </p:clrMapOvr>
  <p:transition/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10893802"/>
      </p:ext>
    </p:extLst>
  </p:cSld>
  <p:clrMapOvr>
    <a:masterClrMapping/>
  </p:clrMapOvr>
  <p:transition>
    <p:fad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329916"/>
      </p:ext>
    </p:extLst>
  </p:cSld>
  <p:clrMapOvr>
    <a:masterClrMapping/>
  </p:clrMapOvr>
  <p:transition/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832540"/>
      </p:ext>
    </p:extLst>
  </p:cSld>
  <p:clrMapOvr>
    <a:masterClrMapping/>
  </p:clrMapOvr>
  <p:transition/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852251"/>
      </p:ext>
    </p:extLst>
  </p:cSld>
  <p:clrMapOvr>
    <a:masterClrMapping/>
  </p:clrMapOvr>
  <p:transition/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610757"/>
      </p:ext>
    </p:extLst>
  </p:cSld>
  <p:clrMapOvr>
    <a:masterClrMapping/>
  </p:clrMapOvr>
  <p:transition/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00639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EE54F-5B96-413B-91F1-5E84146781F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526393"/>
      </p:ext>
    </p:extLst>
  </p:cSld>
  <p:clrMapOvr>
    <a:masterClrMapping/>
  </p:clrMapOvr>
  <p:transition>
    <p:wipe dir="r"/>
  </p:transition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835351"/>
      </p:ext>
    </p:extLst>
  </p:cSld>
  <p:clrMapOvr>
    <a:masterClrMapping/>
  </p:clrMapOvr>
  <p:transition/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289529"/>
      </p:ext>
    </p:extLst>
  </p:cSld>
  <p:clrMapOvr>
    <a:masterClrMapping/>
  </p:clrMapOvr>
  <p:transition/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64168"/>
      </p:ext>
    </p:extLst>
  </p:cSld>
  <p:clrMapOvr>
    <a:masterClrMapping/>
  </p:clrMapOvr>
  <p:transition/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952109"/>
      </p:ext>
    </p:extLst>
  </p:cSld>
  <p:clrMapOvr>
    <a:masterClrMapping/>
  </p:clrMapOvr>
  <p:transition/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506130"/>
      </p:ext>
    </p:extLst>
  </p:cSld>
  <p:clrMapOvr>
    <a:masterClrMapping/>
  </p:clrMapOvr>
  <p:transition/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2096213"/>
      </p:ext>
    </p:extLst>
  </p:cSld>
  <p:clrMapOvr>
    <a:masterClrMapping/>
  </p:clrMapOvr>
  <p:transition>
    <p:fad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82214"/>
      </p:ext>
    </p:extLst>
  </p:cSld>
  <p:clrMapOvr>
    <a:masterClrMapping/>
  </p:clrMapOvr>
  <p:transition/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99309"/>
      </p:ext>
    </p:extLst>
  </p:cSld>
  <p:clrMapOvr>
    <a:masterClrMapping/>
  </p:clrMapOvr>
  <p:transition/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904568"/>
      </p:ext>
    </p:extLst>
  </p:cSld>
  <p:clrMapOvr>
    <a:masterClrMapping/>
  </p:clrMapOvr>
  <p:transition/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42933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77788"/>
            <a:ext cx="6003925" cy="6007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CA2A3-1FDA-439F-B537-7A4969EA029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995386"/>
      </p:ext>
    </p:extLst>
  </p:cSld>
  <p:clrMapOvr>
    <a:masterClrMapping/>
  </p:clrMapOvr>
  <p:transition>
    <p:wipe dir="r"/>
  </p:transition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647986"/>
      </p:ext>
    </p:extLst>
  </p:cSld>
  <p:clrMapOvr>
    <a:masterClrMapping/>
  </p:clrMapOvr>
  <p:transition/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6576"/>
      </p:ext>
    </p:extLst>
  </p:cSld>
  <p:clrMapOvr>
    <a:masterClrMapping/>
  </p:clrMapOvr>
  <p:transition/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7082"/>
      </p:ext>
    </p:extLst>
  </p:cSld>
  <p:clrMapOvr>
    <a:masterClrMapping/>
  </p:clrMapOvr>
  <p:transition/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6418"/>
      </p:ext>
    </p:extLst>
  </p:cSld>
  <p:clrMapOvr>
    <a:masterClrMapping/>
  </p:clrMapOvr>
  <p:transition/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085320"/>
      </p:ext>
    </p:extLst>
  </p:cSld>
  <p:clrMapOvr>
    <a:masterClrMapping/>
  </p:clrMapOvr>
  <p:transition/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770843"/>
      </p:ext>
    </p:extLst>
  </p:cSld>
  <p:clrMapOvr>
    <a:masterClrMapping/>
  </p:clrMapOvr>
  <p:transition/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77787418"/>
      </p:ext>
    </p:extLst>
  </p:cSld>
  <p:clrMapOvr>
    <a:masterClrMapping/>
  </p:clrMapOvr>
  <p:transition>
    <p:fade/>
  </p:transition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272324"/>
      </p:ext>
    </p:extLst>
  </p:cSld>
  <p:clrMapOvr>
    <a:masterClrMapping/>
  </p:clrMapOvr>
  <p:transition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206739"/>
      </p:ext>
    </p:extLst>
  </p:cSld>
  <p:clrMapOvr>
    <a:masterClrMapping/>
  </p:clrMapOvr>
  <p:transition/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7355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2613" y="2181227"/>
            <a:ext cx="7866062" cy="1223963"/>
          </a:xfrm>
          <a:ln/>
          <a:effectLst/>
        </p:spPr>
        <p:txBody>
          <a:bodyPr/>
          <a:lstStyle>
            <a:lvl1pPr>
              <a:defRPr sz="3400">
                <a:solidFill>
                  <a:schemeClr val="hlink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2613" y="3789363"/>
            <a:ext cx="6653212" cy="647700"/>
          </a:xfrm>
        </p:spPr>
        <p:txBody>
          <a:bodyPr anchor="ctr"/>
          <a:lstStyle>
            <a:lvl1pPr marL="0" indent="0">
              <a:buFontTx/>
              <a:buNone/>
              <a:defRPr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41996460"/>
      </p:ext>
    </p:extLst>
  </p:cSld>
  <p:clrMapOvr>
    <a:masterClrMapping/>
  </p:clrMapOvr>
  <p:transition>
    <p:fade/>
  </p:transition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27646"/>
      </p:ext>
    </p:extLst>
  </p:cSld>
  <p:clrMapOvr>
    <a:masterClrMapping/>
  </p:clrMapOvr>
  <p:transition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38835"/>
      </p:ext>
    </p:extLst>
  </p:cSld>
  <p:clrMapOvr>
    <a:masterClrMapping/>
  </p:clrMapOvr>
  <p:transition/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335687"/>
      </p:ext>
    </p:extLst>
  </p:cSld>
  <p:clrMapOvr>
    <a:masterClrMapping/>
  </p:clrMapOvr>
  <p:transition/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241436"/>
      </p:ext>
    </p:extLst>
  </p:cSld>
  <p:clrMapOvr>
    <a:masterClrMapping/>
  </p:clrMapOvr>
  <p:transition/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50351"/>
      </p:ext>
    </p:extLst>
  </p:cSld>
  <p:clrMapOvr>
    <a:masterClrMapping/>
  </p:clrMapOvr>
  <p:transition/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377029"/>
      </p:ext>
    </p:extLst>
  </p:cSld>
  <p:clrMapOvr>
    <a:masterClrMapping/>
  </p:clrMapOvr>
  <p:transition/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69409"/>
      </p:ext>
    </p:extLst>
  </p:cSld>
  <p:clrMapOvr>
    <a:masterClrMapping/>
  </p:clrMapOvr>
  <p:transition/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6182729"/>
      </p:ext>
    </p:extLst>
  </p:cSld>
  <p:clrMapOvr>
    <a:masterClrMapping/>
  </p:clrMapOvr>
  <p:transition>
    <p:fade/>
  </p:transition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945850"/>
      </p:ext>
    </p:extLst>
  </p:cSld>
  <p:clrMapOvr>
    <a:masterClrMapping/>
  </p:clrMapOvr>
  <p:transition/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90763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E1F68-F12B-49A1-8E3F-4DCAF32575C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819406"/>
      </p:ext>
    </p:extLst>
  </p:cSld>
  <p:clrMapOvr>
    <a:masterClrMapping/>
  </p:clrMapOvr>
  <p:transition>
    <p:wipe dir="r"/>
  </p:transition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221530"/>
      </p:ext>
    </p:extLst>
  </p:cSld>
  <p:clrMapOvr>
    <a:masterClrMapping/>
  </p:clrMapOvr>
  <p:transition/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249514"/>
      </p:ext>
    </p:extLst>
  </p:cSld>
  <p:clrMapOvr>
    <a:masterClrMapping/>
  </p:clrMapOvr>
  <p:transition/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254289"/>
      </p:ext>
    </p:extLst>
  </p:cSld>
  <p:clrMapOvr>
    <a:masterClrMapping/>
  </p:clrMapOvr>
  <p:transition/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63418"/>
      </p:ext>
    </p:extLst>
  </p:cSld>
  <p:clrMapOvr>
    <a:masterClrMapping/>
  </p:clrMapOvr>
  <p:transition/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404829"/>
      </p:ext>
    </p:extLst>
  </p:cSld>
  <p:clrMapOvr>
    <a:masterClrMapping/>
  </p:clrMapOvr>
  <p:transition/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061530"/>
      </p:ext>
    </p:extLst>
  </p:cSld>
  <p:clrMapOvr>
    <a:masterClrMapping/>
  </p:clrMapOvr>
  <p:transition/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714312"/>
      </p:ext>
    </p:extLst>
  </p:cSld>
  <p:clrMapOvr>
    <a:masterClrMapping/>
  </p:clrMapOvr>
  <p:transition/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237357"/>
      </p:ext>
    </p:extLst>
  </p:cSld>
  <p:clrMapOvr>
    <a:masterClrMapping/>
  </p:clrMapOvr>
  <p:transition/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29379415"/>
      </p:ext>
    </p:extLst>
  </p:cSld>
  <p:clrMapOvr>
    <a:masterClrMapping/>
  </p:clrMapOvr>
  <p:transition>
    <p:fade/>
  </p:transition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558564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0C9B95-FCF3-4D80-BC85-5EC0ADD2BF1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808174"/>
      </p:ext>
    </p:extLst>
  </p:cSld>
  <p:clrMapOvr>
    <a:masterClrMapping/>
  </p:clrMapOvr>
  <p:transition>
    <p:wipe dir="r"/>
  </p:transition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777398"/>
      </p:ext>
    </p:extLst>
  </p:cSld>
  <p:clrMapOvr>
    <a:masterClrMapping/>
  </p:clrMapOvr>
  <p:transition/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786228"/>
      </p:ext>
    </p:extLst>
  </p:cSld>
  <p:clrMapOvr>
    <a:masterClrMapping/>
  </p:clrMapOvr>
  <p:transition/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744594"/>
      </p:ext>
    </p:extLst>
  </p:cSld>
  <p:clrMapOvr>
    <a:masterClrMapping/>
  </p:clrMapOvr>
  <p:transition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260387"/>
      </p:ext>
    </p:extLst>
  </p:cSld>
  <p:clrMapOvr>
    <a:masterClrMapping/>
  </p:clrMapOvr>
  <p:transition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133204"/>
      </p:ext>
    </p:extLst>
  </p:cSld>
  <p:clrMapOvr>
    <a:masterClrMapping/>
  </p:clrMapOvr>
  <p:transition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67142"/>
      </p:ext>
    </p:extLst>
  </p:cSld>
  <p:clrMapOvr>
    <a:masterClrMapping/>
  </p:clrMapOvr>
  <p:transition/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90016"/>
      </p:ext>
    </p:extLst>
  </p:cSld>
  <p:clrMapOvr>
    <a:masterClrMapping/>
  </p:clrMapOvr>
  <p:transition/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309039"/>
      </p:ext>
    </p:extLst>
  </p:cSld>
  <p:clrMapOvr>
    <a:masterClrMapping/>
  </p:clrMapOvr>
  <p:transition/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957271"/>
      </p:ext>
    </p:extLst>
  </p:cSld>
  <p:clrMapOvr>
    <a:masterClrMapping/>
  </p:clrMapOvr>
  <p:transition/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08104443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338F8-EFF9-4138-A355-CF3FC57D6C6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88718"/>
      </p:ext>
    </p:extLst>
  </p:cSld>
  <p:clrMapOvr>
    <a:masterClrMapping/>
  </p:clrMapOvr>
  <p:transition>
    <p:wipe dir="r"/>
  </p:transition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65273"/>
      </p:ext>
    </p:extLst>
  </p:cSld>
  <p:clrMapOvr>
    <a:masterClrMapping/>
  </p:clrMapOvr>
  <p:transition/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309740"/>
      </p:ext>
    </p:extLst>
  </p:cSld>
  <p:clrMapOvr>
    <a:masterClrMapping/>
  </p:clrMapOvr>
  <p:transition/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650512"/>
      </p:ext>
    </p:extLst>
  </p:cSld>
  <p:clrMapOvr>
    <a:masterClrMapping/>
  </p:clrMapOvr>
  <p:transition/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042877"/>
      </p:ext>
    </p:extLst>
  </p:cSld>
  <p:clrMapOvr>
    <a:masterClrMapping/>
  </p:clrMapOvr>
  <p:transition/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42415"/>
      </p:ext>
    </p:extLst>
  </p:cSld>
  <p:clrMapOvr>
    <a:masterClrMapping/>
  </p:clrMapOvr>
  <p:transition/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093884"/>
      </p:ext>
    </p:extLst>
  </p:cSld>
  <p:clrMapOvr>
    <a:masterClrMapping/>
  </p:clrMapOvr>
  <p:transition/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377409"/>
      </p:ext>
    </p:extLst>
  </p:cSld>
  <p:clrMapOvr>
    <a:masterClrMapping/>
  </p:clrMapOvr>
  <p:transition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74336"/>
      </p:ext>
    </p:extLst>
  </p:cSld>
  <p:clrMapOvr>
    <a:masterClrMapping/>
  </p:clrMapOvr>
  <p:transition/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678665"/>
      </p:ext>
    </p:extLst>
  </p:cSld>
  <p:clrMapOvr>
    <a:masterClrMapping/>
  </p:clrMapOvr>
  <p:transition/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2574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4D1F0-811D-4A0B-A0D5-53054D28AA3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098344"/>
      </p:ext>
    </p:extLst>
  </p:cSld>
  <p:clrMapOvr>
    <a:masterClrMapping/>
  </p:clrMapOvr>
  <p:transition>
    <p:wipe dir="r"/>
  </p:transition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276097864"/>
      </p:ext>
    </p:extLst>
  </p:cSld>
  <p:clrMapOvr>
    <a:masterClrMapping/>
  </p:clrMapOvr>
  <p:transition>
    <p:fade/>
  </p:transition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92265"/>
      </p:ext>
    </p:extLst>
  </p:cSld>
  <p:clrMapOvr>
    <a:masterClrMapping/>
  </p:clrMapOvr>
  <p:transition/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880557"/>
      </p:ext>
    </p:extLst>
  </p:cSld>
  <p:clrMapOvr>
    <a:masterClrMapping/>
  </p:clrMapOvr>
  <p:transition/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791098"/>
      </p:ext>
    </p:extLst>
  </p:cSld>
  <p:clrMapOvr>
    <a:masterClrMapping/>
  </p:clrMapOvr>
  <p:transition/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402289"/>
      </p:ext>
    </p:extLst>
  </p:cSld>
  <p:clrMapOvr>
    <a:masterClrMapping/>
  </p:clrMapOvr>
  <p:transition/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597653"/>
      </p:ext>
    </p:extLst>
  </p:cSld>
  <p:clrMapOvr>
    <a:masterClrMapping/>
  </p:clrMapOvr>
  <p:transition/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441371"/>
      </p:ext>
    </p:extLst>
  </p:cSld>
  <p:clrMapOvr>
    <a:masterClrMapping/>
  </p:clrMapOvr>
  <p:transition/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47817"/>
      </p:ext>
    </p:extLst>
  </p:cSld>
  <p:clrMapOvr>
    <a:masterClrMapping/>
  </p:clrMapOvr>
  <p:transition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910611"/>
      </p:ext>
    </p:extLst>
  </p:cSld>
  <p:clrMapOvr>
    <a:masterClrMapping/>
  </p:clrMapOvr>
  <p:transition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02482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84E04-B8C5-4D7A-BCD9-87B1EA635D83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752617"/>
      </p:ext>
    </p:extLst>
  </p:cSld>
  <p:clrMapOvr>
    <a:masterClrMapping/>
  </p:clrMapOvr>
  <p:transition>
    <p:wipe dir="r"/>
  </p:transition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32249"/>
      </p:ext>
    </p:extLst>
  </p:cSld>
  <p:clrMapOvr>
    <a:masterClrMapping/>
  </p:clrMapOvr>
  <p:transition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43341027"/>
      </p:ext>
    </p:extLst>
  </p:cSld>
  <p:clrMapOvr>
    <a:masterClrMapping/>
  </p:clrMapOvr>
  <p:transition>
    <p:fade/>
  </p:transition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74692"/>
      </p:ext>
    </p:extLst>
  </p:cSld>
  <p:clrMapOvr>
    <a:masterClrMapping/>
  </p:clrMapOvr>
  <p:transition/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325410"/>
      </p:ext>
    </p:extLst>
  </p:cSld>
  <p:clrMapOvr>
    <a:masterClrMapping/>
  </p:clrMapOvr>
  <p:transition/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471100"/>
      </p:ext>
    </p:extLst>
  </p:cSld>
  <p:clrMapOvr>
    <a:masterClrMapping/>
  </p:clrMapOvr>
  <p:transition/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630563"/>
      </p:ext>
    </p:extLst>
  </p:cSld>
  <p:clrMapOvr>
    <a:masterClrMapping/>
  </p:clrMapOvr>
  <p:transition/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048111"/>
      </p:ext>
    </p:extLst>
  </p:cSld>
  <p:clrMapOvr>
    <a:masterClrMapping/>
  </p:clrMapOvr>
  <p:transition/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368265"/>
      </p:ext>
    </p:extLst>
  </p:cSld>
  <p:clrMapOvr>
    <a:masterClrMapping/>
  </p:clrMapOvr>
  <p:transition/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651272"/>
      </p:ext>
    </p:extLst>
  </p:cSld>
  <p:clrMapOvr>
    <a:masterClrMapping/>
  </p:clrMapOvr>
  <p:transition/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290285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27062-4CD6-4E4D-93CD-EBC0C84B39F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669941"/>
      </p:ext>
    </p:extLst>
  </p:cSld>
  <p:clrMapOvr>
    <a:masterClrMapping/>
  </p:clrMapOvr>
  <p:transition>
    <p:wipe dir="r"/>
  </p:transition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370867"/>
      </p:ext>
    </p:extLst>
  </p:cSld>
  <p:clrMapOvr>
    <a:masterClrMapping/>
  </p:clrMapOvr>
  <p:transition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071363"/>
      </p:ext>
    </p:extLst>
  </p:cSld>
  <p:clrMapOvr>
    <a:masterClrMapping/>
  </p:clrMapOvr>
  <p:transition/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928962"/>
      </p:ext>
    </p:extLst>
  </p:cSld>
  <p:clrMapOvr>
    <a:masterClrMapping/>
  </p:clrMapOvr>
  <p:transition>
    <p:fade/>
  </p:transition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53532"/>
      </p:ext>
    </p:extLst>
  </p:cSld>
  <p:clrMapOvr>
    <a:masterClrMapping/>
  </p:clrMapOvr>
  <p:transition/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959842"/>
      </p:ext>
    </p:extLst>
  </p:cSld>
  <p:clrMapOvr>
    <a:masterClrMapping/>
  </p:clrMapOvr>
  <p:transition/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206368"/>
      </p:ext>
    </p:extLst>
  </p:cSld>
  <p:clrMapOvr>
    <a:masterClrMapping/>
  </p:clrMapOvr>
  <p:transition/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058772"/>
      </p:ext>
    </p:extLst>
  </p:cSld>
  <p:clrMapOvr>
    <a:masterClrMapping/>
  </p:clrMapOvr>
  <p:transition/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591978"/>
      </p:ext>
    </p:extLst>
  </p:cSld>
  <p:clrMapOvr>
    <a:masterClrMapping/>
  </p:clrMapOvr>
  <p:transition/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94609"/>
      </p:ext>
    </p:extLst>
  </p:cSld>
  <p:clrMapOvr>
    <a:masterClrMapping/>
  </p:clrMapOvr>
  <p:transition/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59553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ECFF0-3F91-4112-9CF6-8613F2AE79F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88121"/>
      </p:ext>
    </p:extLst>
  </p:cSld>
  <p:clrMapOvr>
    <a:masterClrMapping/>
  </p:clrMapOvr>
  <p:transition>
    <p:wipe dir="r"/>
  </p:transition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592426"/>
      </p:ext>
    </p:extLst>
  </p:cSld>
  <p:clrMapOvr>
    <a:masterClrMapping/>
  </p:clrMapOvr>
  <p:transition/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331697"/>
      </p:ext>
    </p:extLst>
  </p:cSld>
  <p:clrMapOvr>
    <a:masterClrMapping/>
  </p:clrMapOvr>
  <p:transition/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417583"/>
      </p:ext>
    </p:extLst>
  </p:cSld>
  <p:clrMapOvr>
    <a:masterClrMapping/>
  </p:clrMapOvr>
  <p:transition/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00188004"/>
      </p:ext>
    </p:extLst>
  </p:cSld>
  <p:clrMapOvr>
    <a:masterClrMapping/>
  </p:clrMapOvr>
  <p:transition>
    <p:fade/>
  </p:transition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007019"/>
      </p:ext>
    </p:extLst>
  </p:cSld>
  <p:clrMapOvr>
    <a:masterClrMapping/>
  </p:clrMapOvr>
  <p:transition/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292182"/>
      </p:ext>
    </p:extLst>
  </p:cSld>
  <p:clrMapOvr>
    <a:masterClrMapping/>
  </p:clrMapOvr>
  <p:transition/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052440"/>
      </p:ext>
    </p:extLst>
  </p:cSld>
  <p:clrMapOvr>
    <a:masterClrMapping/>
  </p:clrMapOvr>
  <p:transition/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031675"/>
      </p:ext>
    </p:extLst>
  </p:cSld>
  <p:clrMapOvr>
    <a:masterClrMapping/>
  </p:clrMapOvr>
  <p:transition/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662943"/>
      </p:ext>
    </p:extLst>
  </p:cSld>
  <p:clrMapOvr>
    <a:masterClrMapping/>
  </p:clrMapOvr>
  <p:transition/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174865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5CBFE-B31A-4E69-A001-86DE8BE1F2E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683198"/>
      </p:ext>
    </p:extLst>
  </p:cSld>
  <p:clrMapOvr>
    <a:masterClrMapping/>
  </p:clrMapOvr>
  <p:transition>
    <p:wipe dir="r"/>
  </p:transition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093413"/>
      </p:ext>
    </p:extLst>
  </p:cSld>
  <p:clrMapOvr>
    <a:masterClrMapping/>
  </p:clrMapOvr>
  <p:transition/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051312"/>
      </p:ext>
    </p:extLst>
  </p:cSld>
  <p:clrMapOvr>
    <a:masterClrMapping/>
  </p:clrMapOvr>
  <p:transition/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92022"/>
      </p:ext>
    </p:extLst>
  </p:cSld>
  <p:clrMapOvr>
    <a:masterClrMapping/>
  </p:clrMapOvr>
  <p:transition/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09752"/>
      </p:ext>
    </p:extLst>
  </p:cSld>
  <p:clrMapOvr>
    <a:masterClrMapping/>
  </p:clrMapOvr>
  <p:transition/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5" y="2181225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5" y="3284538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015388096"/>
      </p:ext>
    </p:extLst>
  </p:cSld>
  <p:clrMapOvr>
    <a:masterClrMapping/>
  </p:clrMapOvr>
  <p:transition>
    <p:fade/>
  </p:transition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02172"/>
      </p:ext>
    </p:extLst>
  </p:cSld>
  <p:clrMapOvr>
    <a:masterClrMapping/>
  </p:clrMapOvr>
  <p:transition/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570028"/>
      </p:ext>
    </p:extLst>
  </p:cSld>
  <p:clrMapOvr>
    <a:masterClrMapping/>
  </p:clrMapOvr>
  <p:transition/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205922"/>
      </p:ext>
    </p:extLst>
  </p:cSld>
  <p:clrMapOvr>
    <a:masterClrMapping/>
  </p:clrMapOvr>
  <p:transition/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971323"/>
      </p:ext>
    </p:extLst>
  </p:cSld>
  <p:clrMapOvr>
    <a:masterClrMapping/>
  </p:clrMapOvr>
  <p:transition/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271655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2B0D7-3569-4E3F-969C-CECE3090B68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258746"/>
      </p:ext>
    </p:extLst>
  </p:cSld>
  <p:clrMapOvr>
    <a:masterClrMapping/>
  </p:clrMapOvr>
  <p:transition>
    <p:wipe dir="r"/>
  </p:transition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466364"/>
      </p:ext>
    </p:extLst>
  </p:cSld>
  <p:clrMapOvr>
    <a:masterClrMapping/>
  </p:clrMapOvr>
  <p:transition/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54620"/>
      </p:ext>
    </p:extLst>
  </p:cSld>
  <p:clrMapOvr>
    <a:masterClrMapping/>
  </p:clrMapOvr>
  <p:transition/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497326"/>
      </p:ext>
    </p:extLst>
  </p:cSld>
  <p:clrMapOvr>
    <a:masterClrMapping/>
  </p:clrMapOvr>
  <p:transition/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20326"/>
      </p:ext>
    </p:extLst>
  </p:cSld>
  <p:clrMapOvr>
    <a:masterClrMapping/>
  </p:clrMapOvr>
  <p:transition/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770856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77788"/>
            <a:ext cx="6003925" cy="6007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F927F-D171-4E3F-8784-528AA0F0E18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982606"/>
      </p:ext>
    </p:extLst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1" descr="ujkm,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4" y="511175"/>
            <a:ext cx="1392237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2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612775" y="5554664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  <a:cs typeface="+mn-cs"/>
              </a:rPr>
              <a:t>www.rosatom.ru</a:t>
            </a:r>
            <a:endParaRPr lang="ru-RU" sz="1400" b="1">
              <a:solidFill>
                <a:srgbClr val="003274"/>
              </a:solidFill>
              <a:cs typeface="+mn-cs"/>
            </a:endParaRPr>
          </a:p>
        </p:txBody>
      </p:sp>
      <p:sp>
        <p:nvSpPr>
          <p:cNvPr id="6" name="Oval 39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5705476" y="1076327"/>
            <a:ext cx="360363" cy="360363"/>
          </a:xfrm>
          <a:prstGeom prst="ellipse">
            <a:avLst/>
          </a:prstGeom>
          <a:noFill/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1</a:t>
            </a:r>
          </a:p>
        </p:txBody>
      </p:sp>
      <p:sp>
        <p:nvSpPr>
          <p:cNvPr id="7" name="Oval 40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069013" y="1076327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2</a:t>
            </a:r>
          </a:p>
        </p:txBody>
      </p:sp>
      <p:sp>
        <p:nvSpPr>
          <p:cNvPr id="8" name="Oval 41"/>
          <p:cNvSpPr>
            <a:spLocks noChangeArrowheads="1"/>
          </p:cNvSpPr>
          <p:nvPr userDrawn="1"/>
        </p:nvSpPr>
        <p:spPr bwMode="auto">
          <a:xfrm>
            <a:off x="6432551" y="1076327"/>
            <a:ext cx="360363" cy="360363"/>
          </a:xfrm>
          <a:prstGeom prst="ellipse">
            <a:avLst/>
          </a:prstGeom>
          <a:solidFill>
            <a:schemeClr val="bg1"/>
          </a:solidFill>
          <a:ln w="2857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003274"/>
                </a:solidFill>
                <a:cs typeface="+mn-cs"/>
              </a:rPr>
              <a:t>3</a:t>
            </a:r>
          </a:p>
        </p:txBody>
      </p:sp>
      <p:sp>
        <p:nvSpPr>
          <p:cNvPr id="9" name="Oval 42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6796088" y="1076327"/>
            <a:ext cx="360362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4</a:t>
            </a:r>
          </a:p>
        </p:txBody>
      </p:sp>
      <p:sp>
        <p:nvSpPr>
          <p:cNvPr id="10" name="Oval 43">
            <a:hlinkClick r:id="rId5" action="ppaction://hlinksldjump"/>
          </p:cNvPr>
          <p:cNvSpPr>
            <a:spLocks noChangeArrowheads="1"/>
          </p:cNvSpPr>
          <p:nvPr userDrawn="1"/>
        </p:nvSpPr>
        <p:spPr bwMode="auto">
          <a:xfrm>
            <a:off x="7159626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5</a:t>
            </a:r>
          </a:p>
        </p:txBody>
      </p:sp>
      <p:sp>
        <p:nvSpPr>
          <p:cNvPr id="11" name="Oval 44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524751" y="1076327"/>
            <a:ext cx="360363" cy="360363"/>
          </a:xfrm>
          <a:prstGeom prst="ellipse">
            <a:avLst/>
          </a:prstGeom>
          <a:noFill/>
          <a:ln w="28575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cs typeface="+mn-cs"/>
              </a:rPr>
              <a:t>6</a:t>
            </a:r>
          </a:p>
        </p:txBody>
      </p:sp>
      <p:sp>
        <p:nvSpPr>
          <p:cNvPr id="115721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611189" y="4652963"/>
            <a:ext cx="7723187" cy="360362"/>
          </a:xfrm>
        </p:spPr>
        <p:txBody>
          <a:bodyPr anchor="ctr"/>
          <a:lstStyle>
            <a:lvl1pPr marL="0" indent="0">
              <a:buFontTx/>
              <a:buNone/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5732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611189" y="2455863"/>
            <a:ext cx="7723187" cy="2139950"/>
          </a:xfrm>
        </p:spPr>
        <p:txBody>
          <a:bodyPr/>
          <a:lstStyle>
            <a:lvl1pPr>
              <a:lnSpc>
                <a:spcPct val="120000"/>
              </a:lnSpc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21410863"/>
      </p:ext>
    </p:extLst>
  </p:cSld>
  <p:clrMapOvr>
    <a:masterClrMapping/>
  </p:clrMapOvr>
  <p:transition>
    <p:split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97E86-E66F-4017-98AD-4DE024881D8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856589"/>
      </p:ext>
    </p:extLst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2852E-E663-4A0A-BC26-91A3F73956A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426988"/>
      </p:ext>
    </p:extLst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557338"/>
            <a:ext cx="4027487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57338"/>
            <a:ext cx="4027488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14D5A-51D0-4A15-8B4C-1A03A17D493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600892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4213E-A583-4972-8BCB-FC67BBBBACE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673908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B036D-CC31-4872-B450-DB0ED44BDB4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17754"/>
      </p:ext>
    </p:extLst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833CE-BEB7-45C6-913F-F4C8523D3A8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182542"/>
      </p:ext>
    </p:extLst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34C76-7BF7-4432-908A-8209DD09A0D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591713"/>
      </p:ext>
    </p:extLst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649BC-262F-43CF-A51C-D19F2EECC49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675896"/>
      </p:ext>
    </p:extLst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183DC-971C-4FCE-8E7F-A19A326D8FE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985844"/>
      </p:ext>
    </p:extLst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4638" y="77788"/>
            <a:ext cx="2051050" cy="60071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77788"/>
            <a:ext cx="6003925" cy="60071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91049-35D3-4055-8884-C121357D1A0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512726"/>
      </p:ext>
    </p:extLst>
  </p:cSld>
  <p:clrMapOvr>
    <a:masterClrMapping/>
  </p:clrMapOvr>
  <p:transition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68314" y="77790"/>
            <a:ext cx="8207375" cy="9032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8314" y="1557339"/>
            <a:ext cx="4027487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557339"/>
            <a:ext cx="4027488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8314" y="3897313"/>
            <a:ext cx="4027487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897313"/>
            <a:ext cx="4027488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0C272-C3F2-4451-8AC3-EA2FE485242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796545"/>
      </p:ext>
    </p:extLst>
  </p:cSld>
  <p:clrMapOvr>
    <a:masterClrMapping/>
  </p:clrMapOvr>
  <p:transition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4" y="77790"/>
            <a:ext cx="8207375" cy="9032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68314" y="1557338"/>
            <a:ext cx="8207375" cy="452755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876E1-9646-4045-812B-41CB45EA3C3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481464"/>
      </p:ext>
    </p:extLst>
  </p:cSld>
  <p:clrMapOvr>
    <a:masterClrMapping/>
  </p:clrMapOvr>
  <p:transition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69503058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14649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14450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272089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979642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690146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993393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679059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29748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58100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47133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53421029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5292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85421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263699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577890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96881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224215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587205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855124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892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718407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04502227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506598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706371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6892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133211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00195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7933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058538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0130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A598-E99E-4766-BCAF-ADF19B4A1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0B070-B968-422F-A6CC-6BAF5D8694B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558549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1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4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51027-2854-47E7-A575-E6300721E4C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481851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1" y="293688"/>
            <a:ext cx="1674813" cy="148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2776" y="2181227"/>
            <a:ext cx="8280400" cy="1031875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12776" y="3284539"/>
            <a:ext cx="3743325" cy="649287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18667585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85154-A3A6-402E-95EE-659BC13F001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099711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75FAE-CEEF-4F73-9804-FD15E4890B3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199184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4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1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D02DA-1780-47B2-B680-C0E295BC7E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230337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1E330-252A-4EC9-8F9B-022BA2ECF1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629809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9692A-5D04-426D-999D-B0B42B99E51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145253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6937B-247C-4A34-B5C5-D076CD9E24F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17600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333D6-C15D-4318-B948-03A7F5D239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91753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1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" Target="../slides/slide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hyperlink" Target="http://www.rosatom.ru/" TargetMode="Externa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slide" Target="../slides/slide8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hyperlink" Target="http://www.rosatom.ru/" TargetMode="Externa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theme" Target="../theme/theme1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5" Type="http://schemas.openxmlformats.org/officeDocument/2006/relationships/slide" Target="../slides/slide8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hyperlink" Target="http://www.rosatom.ru/" TargetMode="Externa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Relationship Id="rId1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Relationship Id="rId1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1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9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slide" Target="../slides/slide8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://www.rosatom.ru/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jpe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Relationship Id="rId14" Type="http://schemas.openxmlformats.org/officeDocument/2006/relationships/hyperlink" Target="http://www.rosatom.ru/" TargetMode="Externa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13" Type="http://schemas.openxmlformats.org/officeDocument/2006/relationships/theme" Target="../theme/theme2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slideLayout" Target="../slideLayouts/slideLayout23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25.xml"/><Relationship Id="rId16" Type="http://schemas.openxmlformats.org/officeDocument/2006/relationships/slide" Target="../slides/slide3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5" Type="http://schemas.openxmlformats.org/officeDocument/2006/relationships/hyperlink" Target="http://www.rosatom.ru/" TargetMode="Externa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Relationship Id="rId14" Type="http://schemas.openxmlformats.org/officeDocument/2006/relationships/image" Target="../media/image7.jpeg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42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6.xml"/><Relationship Id="rId6" Type="http://schemas.openxmlformats.org/officeDocument/2006/relationships/slideLayout" Target="../slideLayouts/slideLayout241.xml"/><Relationship Id="rId11" Type="http://schemas.openxmlformats.org/officeDocument/2006/relationships/slideLayout" Target="../slideLayouts/slideLayout246.xml"/><Relationship Id="rId5" Type="http://schemas.openxmlformats.org/officeDocument/2006/relationships/slideLayout" Target="../slideLayouts/slideLayout24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39.xml"/><Relationship Id="rId9" Type="http://schemas.openxmlformats.org/officeDocument/2006/relationships/slideLayout" Target="../slideLayouts/slideLayout244.xml"/><Relationship Id="rId14" Type="http://schemas.openxmlformats.org/officeDocument/2006/relationships/image" Target="../media/image2.png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49.xml"/><Relationship Id="rId7" Type="http://schemas.openxmlformats.org/officeDocument/2006/relationships/slideLayout" Target="../slideLayouts/slideLayout253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52.xml"/><Relationship Id="rId11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0.xml"/><Relationship Id="rId9" Type="http://schemas.openxmlformats.org/officeDocument/2006/relationships/slideLayout" Target="../slideLayouts/slideLayout255.xml"/><Relationship Id="rId14" Type="http://schemas.openxmlformats.org/officeDocument/2006/relationships/image" Target="../media/image2.png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0.xml"/><Relationship Id="rId7" Type="http://schemas.openxmlformats.org/officeDocument/2006/relationships/slideLayout" Target="../slideLayouts/slideLayout264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58.xml"/><Relationship Id="rId6" Type="http://schemas.openxmlformats.org/officeDocument/2006/relationships/slideLayout" Target="../slideLayouts/slideLayout263.xml"/><Relationship Id="rId11" Type="http://schemas.openxmlformats.org/officeDocument/2006/relationships/slideLayout" Target="../slideLayouts/slideLayout268.xml"/><Relationship Id="rId5" Type="http://schemas.openxmlformats.org/officeDocument/2006/relationships/slideLayout" Target="../slideLayouts/slideLayout26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67.xml"/><Relationship Id="rId4" Type="http://schemas.openxmlformats.org/officeDocument/2006/relationships/slideLayout" Target="../slideLayouts/slideLayout261.xml"/><Relationship Id="rId9" Type="http://schemas.openxmlformats.org/officeDocument/2006/relationships/slideLayout" Target="../slideLayouts/slideLayout266.xml"/><Relationship Id="rId14" Type="http://schemas.openxmlformats.org/officeDocument/2006/relationships/image" Target="../media/image2.png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1.xml"/><Relationship Id="rId7" Type="http://schemas.openxmlformats.org/officeDocument/2006/relationships/slideLayout" Target="../slideLayouts/slideLayout275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7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69.xml"/><Relationship Id="rId6" Type="http://schemas.openxmlformats.org/officeDocument/2006/relationships/slideLayout" Target="../slideLayouts/slideLayout274.xml"/><Relationship Id="rId11" Type="http://schemas.openxmlformats.org/officeDocument/2006/relationships/slideLayout" Target="../slideLayouts/slideLayout279.xml"/><Relationship Id="rId5" Type="http://schemas.openxmlformats.org/officeDocument/2006/relationships/slideLayout" Target="../slideLayouts/slideLayout27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78.xml"/><Relationship Id="rId4" Type="http://schemas.openxmlformats.org/officeDocument/2006/relationships/slideLayout" Target="../slideLayouts/slideLayout272.xml"/><Relationship Id="rId9" Type="http://schemas.openxmlformats.org/officeDocument/2006/relationships/slideLayout" Target="../slideLayouts/slideLayout277.xml"/><Relationship Id="rId14" Type="http://schemas.openxmlformats.org/officeDocument/2006/relationships/image" Target="../media/image2.png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82.xml"/><Relationship Id="rId7" Type="http://schemas.openxmlformats.org/officeDocument/2006/relationships/slideLayout" Target="../slideLayouts/slideLayout286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8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80.xml"/><Relationship Id="rId6" Type="http://schemas.openxmlformats.org/officeDocument/2006/relationships/slideLayout" Target="../slideLayouts/slideLayout285.xml"/><Relationship Id="rId11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8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89.xml"/><Relationship Id="rId4" Type="http://schemas.openxmlformats.org/officeDocument/2006/relationships/slideLayout" Target="../slideLayouts/slideLayout283.xml"/><Relationship Id="rId9" Type="http://schemas.openxmlformats.org/officeDocument/2006/relationships/slideLayout" Target="../slideLayouts/slideLayout288.xml"/><Relationship Id="rId14" Type="http://schemas.openxmlformats.org/officeDocument/2006/relationships/image" Target="../media/image2.png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3.xml"/><Relationship Id="rId7" Type="http://schemas.openxmlformats.org/officeDocument/2006/relationships/slideLayout" Target="../slideLayouts/slideLayout297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9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29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00.xm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image" Target="../media/image2.png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04.xml"/><Relationship Id="rId7" Type="http://schemas.openxmlformats.org/officeDocument/2006/relationships/slideLayout" Target="../slideLayouts/slideLayout308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0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02.xml"/><Relationship Id="rId6" Type="http://schemas.openxmlformats.org/officeDocument/2006/relationships/slideLayout" Target="../slideLayouts/slideLayout307.xml"/><Relationship Id="rId11" Type="http://schemas.openxmlformats.org/officeDocument/2006/relationships/slideLayout" Target="../slideLayouts/slideLayout312.xml"/><Relationship Id="rId5" Type="http://schemas.openxmlformats.org/officeDocument/2006/relationships/slideLayout" Target="../slideLayouts/slideLayout30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11.xml"/><Relationship Id="rId4" Type="http://schemas.openxmlformats.org/officeDocument/2006/relationships/slideLayout" Target="../slideLayouts/slideLayout305.xml"/><Relationship Id="rId9" Type="http://schemas.openxmlformats.org/officeDocument/2006/relationships/slideLayout" Target="../slideLayouts/slideLayout310.xml"/><Relationship Id="rId14" Type="http://schemas.openxmlformats.org/officeDocument/2006/relationships/image" Target="../media/image2.png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15.xml"/><Relationship Id="rId7" Type="http://schemas.openxmlformats.org/officeDocument/2006/relationships/slideLayout" Target="../slideLayouts/slideLayout319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13.xml"/><Relationship Id="rId6" Type="http://schemas.openxmlformats.org/officeDocument/2006/relationships/slideLayout" Target="../slideLayouts/slideLayout318.xml"/><Relationship Id="rId11" Type="http://schemas.openxmlformats.org/officeDocument/2006/relationships/slideLayout" Target="../slideLayouts/slideLayout323.xml"/><Relationship Id="rId5" Type="http://schemas.openxmlformats.org/officeDocument/2006/relationships/slideLayout" Target="../slideLayouts/slideLayout3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2.xml"/><Relationship Id="rId4" Type="http://schemas.openxmlformats.org/officeDocument/2006/relationships/slideLayout" Target="../slideLayouts/slideLayout316.xml"/><Relationship Id="rId9" Type="http://schemas.openxmlformats.org/officeDocument/2006/relationships/slideLayout" Target="../slideLayouts/slideLayout3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hyperlink" Target="http://www.rosatom.ru/" TargetMode="Externa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26.xml"/><Relationship Id="rId7" Type="http://schemas.openxmlformats.org/officeDocument/2006/relationships/slideLayout" Target="../slideLayouts/slideLayout330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2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24.xml"/><Relationship Id="rId6" Type="http://schemas.openxmlformats.org/officeDocument/2006/relationships/slideLayout" Target="../slideLayouts/slideLayout329.xml"/><Relationship Id="rId11" Type="http://schemas.openxmlformats.org/officeDocument/2006/relationships/slideLayout" Target="../slideLayouts/slideLayout334.xml"/><Relationship Id="rId5" Type="http://schemas.openxmlformats.org/officeDocument/2006/relationships/slideLayout" Target="../slideLayouts/slideLayout3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3.xml"/><Relationship Id="rId4" Type="http://schemas.openxmlformats.org/officeDocument/2006/relationships/slideLayout" Target="../slideLayouts/slideLayout327.xml"/><Relationship Id="rId9" Type="http://schemas.openxmlformats.org/officeDocument/2006/relationships/slideLayout" Target="../slideLayouts/slideLayout332.xml"/><Relationship Id="rId14" Type="http://schemas.openxmlformats.org/officeDocument/2006/relationships/image" Target="../media/image2.png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37.xml"/><Relationship Id="rId7" Type="http://schemas.openxmlformats.org/officeDocument/2006/relationships/slideLayout" Target="../slideLayouts/slideLayout341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3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35.xml"/><Relationship Id="rId6" Type="http://schemas.openxmlformats.org/officeDocument/2006/relationships/slideLayout" Target="../slideLayouts/slideLayout340.xml"/><Relationship Id="rId11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33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38.xml"/><Relationship Id="rId9" Type="http://schemas.openxmlformats.org/officeDocument/2006/relationships/slideLayout" Target="../slideLayouts/slideLayout343.xml"/><Relationship Id="rId14" Type="http://schemas.openxmlformats.org/officeDocument/2006/relationships/image" Target="../media/image2.png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48.xml"/><Relationship Id="rId7" Type="http://schemas.openxmlformats.org/officeDocument/2006/relationships/slideLayout" Target="../slideLayouts/slideLayout352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47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51.xml"/><Relationship Id="rId11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5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55.xml"/><Relationship Id="rId4" Type="http://schemas.openxmlformats.org/officeDocument/2006/relationships/slideLayout" Target="../slideLayouts/slideLayout349.xml"/><Relationship Id="rId9" Type="http://schemas.openxmlformats.org/officeDocument/2006/relationships/slideLayout" Target="../slideLayouts/slideLayout354.xml"/><Relationship Id="rId14" Type="http://schemas.openxmlformats.org/officeDocument/2006/relationships/image" Target="../media/image2.png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59.xml"/><Relationship Id="rId7" Type="http://schemas.openxmlformats.org/officeDocument/2006/relationships/slideLayout" Target="../slideLayouts/slideLayout363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5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5" Type="http://schemas.openxmlformats.org/officeDocument/2006/relationships/slideLayout" Target="../slideLayouts/slideLayout36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66.xm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image" Target="../media/image2.png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70.xml"/><Relationship Id="rId7" Type="http://schemas.openxmlformats.org/officeDocument/2006/relationships/slideLayout" Target="../slideLayouts/slideLayout374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36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68.xml"/><Relationship Id="rId6" Type="http://schemas.openxmlformats.org/officeDocument/2006/relationships/slideLayout" Target="../slideLayouts/slideLayout373.xml"/><Relationship Id="rId11" Type="http://schemas.openxmlformats.org/officeDocument/2006/relationships/slideLayout" Target="../slideLayouts/slideLayout378.xml"/><Relationship Id="rId5" Type="http://schemas.openxmlformats.org/officeDocument/2006/relationships/slideLayout" Target="../slideLayouts/slideLayout37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77.xml"/><Relationship Id="rId4" Type="http://schemas.openxmlformats.org/officeDocument/2006/relationships/slideLayout" Target="../slideLayouts/slideLayout371.xml"/><Relationship Id="rId9" Type="http://schemas.openxmlformats.org/officeDocument/2006/relationships/slideLayout" Target="../slideLayouts/slideLayout376.xml"/><Relationship Id="rId14" Type="http://schemas.openxmlformats.org/officeDocument/2006/relationships/image" Target="../media/image2.png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1.xml"/><Relationship Id="rId7" Type="http://schemas.openxmlformats.org/officeDocument/2006/relationships/slideLayout" Target="../slideLayouts/slideLayout385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38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79.xml"/><Relationship Id="rId6" Type="http://schemas.openxmlformats.org/officeDocument/2006/relationships/slideLayout" Target="../slideLayouts/slideLayout384.xml"/><Relationship Id="rId11" Type="http://schemas.openxmlformats.org/officeDocument/2006/relationships/slideLayout" Target="../slideLayouts/slideLayout389.xml"/><Relationship Id="rId5" Type="http://schemas.openxmlformats.org/officeDocument/2006/relationships/slideLayout" Target="../slideLayouts/slideLayout38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88.xml"/><Relationship Id="rId4" Type="http://schemas.openxmlformats.org/officeDocument/2006/relationships/slideLayout" Target="../slideLayouts/slideLayout382.xml"/><Relationship Id="rId9" Type="http://schemas.openxmlformats.org/officeDocument/2006/relationships/slideLayout" Target="../slideLayouts/slideLayout387.xml"/><Relationship Id="rId14" Type="http://schemas.openxmlformats.org/officeDocument/2006/relationships/image" Target="../media/image2.png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2.xml"/><Relationship Id="rId7" Type="http://schemas.openxmlformats.org/officeDocument/2006/relationships/slideLayout" Target="../slideLayouts/slideLayout396.xml"/><Relationship Id="rId12" Type="http://schemas.openxmlformats.org/officeDocument/2006/relationships/theme" Target="../theme/theme36.xml"/><Relationship Id="rId2" Type="http://schemas.openxmlformats.org/officeDocument/2006/relationships/slideLayout" Target="../slideLayouts/slideLayout39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90.xml"/><Relationship Id="rId6" Type="http://schemas.openxmlformats.org/officeDocument/2006/relationships/slideLayout" Target="../slideLayouts/slideLayout395.xml"/><Relationship Id="rId11" Type="http://schemas.openxmlformats.org/officeDocument/2006/relationships/slideLayout" Target="../slideLayouts/slideLayout400.xml"/><Relationship Id="rId5" Type="http://schemas.openxmlformats.org/officeDocument/2006/relationships/slideLayout" Target="../slideLayouts/slideLayout39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99.xml"/><Relationship Id="rId4" Type="http://schemas.openxmlformats.org/officeDocument/2006/relationships/slideLayout" Target="../slideLayouts/slideLayout393.xml"/><Relationship Id="rId9" Type="http://schemas.openxmlformats.org/officeDocument/2006/relationships/slideLayout" Target="../slideLayouts/slideLayout398.xml"/><Relationship Id="rId14" Type="http://schemas.openxmlformats.org/officeDocument/2006/relationships/image" Target="../media/image2.png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407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40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01.xml"/><Relationship Id="rId6" Type="http://schemas.openxmlformats.org/officeDocument/2006/relationships/slideLayout" Target="../slideLayouts/slideLayout406.xml"/><Relationship Id="rId11" Type="http://schemas.openxmlformats.org/officeDocument/2006/relationships/slideLayout" Target="../slideLayouts/slideLayout411.xml"/><Relationship Id="rId5" Type="http://schemas.openxmlformats.org/officeDocument/2006/relationships/slideLayout" Target="../slideLayouts/slideLayout40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404.xml"/><Relationship Id="rId9" Type="http://schemas.openxmlformats.org/officeDocument/2006/relationships/slideLayout" Target="../slideLayouts/slideLayout409.xml"/><Relationship Id="rId14" Type="http://schemas.openxmlformats.org/officeDocument/2006/relationships/image" Target="../media/image2.png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14.xml"/><Relationship Id="rId7" Type="http://schemas.openxmlformats.org/officeDocument/2006/relationships/slideLayout" Target="../slideLayouts/slideLayout418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12.xml"/><Relationship Id="rId6" Type="http://schemas.openxmlformats.org/officeDocument/2006/relationships/slideLayout" Target="../slideLayouts/slideLayout417.xml"/><Relationship Id="rId11" Type="http://schemas.openxmlformats.org/officeDocument/2006/relationships/slideLayout" Target="../slideLayouts/slideLayout422.xml"/><Relationship Id="rId5" Type="http://schemas.openxmlformats.org/officeDocument/2006/relationships/slideLayout" Target="../slideLayouts/slideLayout4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21.xml"/><Relationship Id="rId4" Type="http://schemas.openxmlformats.org/officeDocument/2006/relationships/slideLayout" Target="../slideLayouts/slideLayout415.xml"/><Relationship Id="rId9" Type="http://schemas.openxmlformats.org/officeDocument/2006/relationships/slideLayout" Target="../slideLayouts/slideLayout420.xml"/><Relationship Id="rId14" Type="http://schemas.openxmlformats.org/officeDocument/2006/relationships/image" Target="../media/image2.png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25.xml"/><Relationship Id="rId7" Type="http://schemas.openxmlformats.org/officeDocument/2006/relationships/slideLayout" Target="../slideLayouts/slideLayout429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23.xml"/><Relationship Id="rId6" Type="http://schemas.openxmlformats.org/officeDocument/2006/relationships/slideLayout" Target="../slideLayouts/slideLayout428.xml"/><Relationship Id="rId11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4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426.xml"/><Relationship Id="rId9" Type="http://schemas.openxmlformats.org/officeDocument/2006/relationships/slideLayout" Target="../slideLayouts/slideLayout4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hyperlink" Target="http://www.rosatom.ru/" TargetMode="External"/></Relationships>
</file>

<file path=ppt/slideMasters/_rels/slideMaster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36.xml"/><Relationship Id="rId7" Type="http://schemas.openxmlformats.org/officeDocument/2006/relationships/slideLayout" Target="../slideLayouts/slideLayout440.xml"/><Relationship Id="rId12" Type="http://schemas.openxmlformats.org/officeDocument/2006/relationships/theme" Target="../theme/theme40.xml"/><Relationship Id="rId2" Type="http://schemas.openxmlformats.org/officeDocument/2006/relationships/slideLayout" Target="../slideLayouts/slideLayout43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434.xml"/><Relationship Id="rId6" Type="http://schemas.openxmlformats.org/officeDocument/2006/relationships/slideLayout" Target="../slideLayouts/slideLayout439.xml"/><Relationship Id="rId11" Type="http://schemas.openxmlformats.org/officeDocument/2006/relationships/slideLayout" Target="../slideLayouts/slideLayout444.xml"/><Relationship Id="rId5" Type="http://schemas.openxmlformats.org/officeDocument/2006/relationships/slideLayout" Target="../slideLayouts/slideLayout4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43.xml"/><Relationship Id="rId4" Type="http://schemas.openxmlformats.org/officeDocument/2006/relationships/slideLayout" Target="../slideLayouts/slideLayout437.xml"/><Relationship Id="rId9" Type="http://schemas.openxmlformats.org/officeDocument/2006/relationships/slideLayout" Target="../slideLayouts/slideLayout4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" Target="../slides/slide8.xml"/><Relationship Id="rId2" Type="http://schemas.openxmlformats.org/officeDocument/2006/relationships/slideLayout" Target="../slideLayouts/slideLayout47.xml"/><Relationship Id="rId16" Type="http://schemas.openxmlformats.org/officeDocument/2006/relationships/hyperlink" Target="http://www.rosatom.ru/" TargetMode="Externa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27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7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37B44ECE-815A-4A52-B94B-C974BD03005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3075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557338"/>
            <a:ext cx="82073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12668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77790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670" name="Text Box 30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9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</a:rPr>
              <a:t>www.rosatom.ru</a:t>
            </a:r>
            <a:endParaRPr lang="ru-RU" sz="1400" b="1">
              <a:solidFill>
                <a:srgbClr val="003274"/>
              </a:solidFill>
            </a:endParaRPr>
          </a:p>
        </p:txBody>
      </p:sp>
      <p:sp>
        <p:nvSpPr>
          <p:cNvPr id="112679" name="Oval 3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6486526" y="1022350"/>
            <a:ext cx="287338" cy="287338"/>
          </a:xfrm>
          <a:prstGeom prst="ellipse">
            <a:avLst/>
          </a:prstGeom>
          <a:solidFill>
            <a:srgbClr val="C1DCF1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</a:rPr>
              <a:t>1</a:t>
            </a:r>
          </a:p>
        </p:txBody>
      </p:sp>
      <p:sp>
        <p:nvSpPr>
          <p:cNvPr id="112680" name="Oval 4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65939" y="1022350"/>
            <a:ext cx="287337" cy="287338"/>
          </a:xfrm>
          <a:prstGeom prst="ellipse">
            <a:avLst/>
          </a:prstGeom>
          <a:solidFill>
            <a:schemeClr val="hlink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2681" name="Oval 4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246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</a:rPr>
              <a:t>3</a:t>
            </a:r>
          </a:p>
        </p:txBody>
      </p:sp>
      <p:sp>
        <p:nvSpPr>
          <p:cNvPr id="112682" name="Oval 4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27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4</a:t>
            </a:r>
            <a:endParaRPr lang="ru-RU" b="1">
              <a:solidFill>
                <a:srgbClr val="003274"/>
              </a:solidFill>
            </a:endParaRPr>
          </a:p>
        </p:txBody>
      </p:sp>
      <p:sp>
        <p:nvSpPr>
          <p:cNvPr id="112683" name="Oval 4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5</a:t>
            </a:r>
            <a:endParaRPr lang="ru-RU" b="1">
              <a:solidFill>
                <a:srgbClr val="003274"/>
              </a:solidFill>
            </a:endParaRPr>
          </a:p>
        </p:txBody>
      </p:sp>
      <p:sp>
        <p:nvSpPr>
          <p:cNvPr id="112684" name="Oval 4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6</a:t>
            </a:r>
            <a:endParaRPr lang="ru-RU" b="1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516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7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37B44ECE-815A-4A52-B94B-C974BD03005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3075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557338"/>
            <a:ext cx="82073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12668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77790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670" name="Text Box 30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9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</a:rPr>
              <a:t>www.rosatom.ru</a:t>
            </a:r>
            <a:endParaRPr lang="ru-RU" sz="1400" b="1">
              <a:solidFill>
                <a:srgbClr val="003274"/>
              </a:solidFill>
            </a:endParaRPr>
          </a:p>
        </p:txBody>
      </p:sp>
      <p:sp>
        <p:nvSpPr>
          <p:cNvPr id="112679" name="Oval 3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6486526" y="1022350"/>
            <a:ext cx="287338" cy="287338"/>
          </a:xfrm>
          <a:prstGeom prst="ellipse">
            <a:avLst/>
          </a:prstGeom>
          <a:solidFill>
            <a:srgbClr val="C1DCF1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</a:rPr>
              <a:t>1</a:t>
            </a:r>
          </a:p>
        </p:txBody>
      </p:sp>
      <p:sp>
        <p:nvSpPr>
          <p:cNvPr id="112680" name="Oval 4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65939" y="1022350"/>
            <a:ext cx="287337" cy="287338"/>
          </a:xfrm>
          <a:prstGeom prst="ellipse">
            <a:avLst/>
          </a:prstGeom>
          <a:solidFill>
            <a:schemeClr val="hlink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2681" name="Oval 4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246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</a:rPr>
              <a:t>3</a:t>
            </a:r>
          </a:p>
        </p:txBody>
      </p:sp>
      <p:sp>
        <p:nvSpPr>
          <p:cNvPr id="112682" name="Oval 4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27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4</a:t>
            </a:r>
            <a:endParaRPr lang="ru-RU" b="1">
              <a:solidFill>
                <a:srgbClr val="003274"/>
              </a:solidFill>
            </a:endParaRPr>
          </a:p>
        </p:txBody>
      </p:sp>
      <p:sp>
        <p:nvSpPr>
          <p:cNvPr id="112683" name="Oval 4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5</a:t>
            </a:r>
            <a:endParaRPr lang="ru-RU" b="1">
              <a:solidFill>
                <a:srgbClr val="003274"/>
              </a:solidFill>
            </a:endParaRPr>
          </a:p>
        </p:txBody>
      </p:sp>
      <p:sp>
        <p:nvSpPr>
          <p:cNvPr id="112684" name="Oval 4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6</a:t>
            </a:r>
            <a:endParaRPr lang="ru-RU" b="1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5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7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37B44ECE-815A-4A52-B94B-C974BD03005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3075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557338"/>
            <a:ext cx="82073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12668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77790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670" name="Text Box 30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9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</a:rPr>
              <a:t>www.rosatom.ru</a:t>
            </a:r>
            <a:endParaRPr lang="ru-RU" sz="1400" b="1">
              <a:solidFill>
                <a:srgbClr val="003274"/>
              </a:solidFill>
            </a:endParaRPr>
          </a:p>
        </p:txBody>
      </p:sp>
      <p:sp>
        <p:nvSpPr>
          <p:cNvPr id="112679" name="Oval 39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6486526" y="1022350"/>
            <a:ext cx="287338" cy="287338"/>
          </a:xfrm>
          <a:prstGeom prst="ellipse">
            <a:avLst/>
          </a:prstGeom>
          <a:solidFill>
            <a:srgbClr val="C1DCF1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</a:rPr>
              <a:t>1</a:t>
            </a:r>
          </a:p>
        </p:txBody>
      </p:sp>
      <p:sp>
        <p:nvSpPr>
          <p:cNvPr id="112680" name="Oval 4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65939" y="1022350"/>
            <a:ext cx="287337" cy="287338"/>
          </a:xfrm>
          <a:prstGeom prst="ellipse">
            <a:avLst/>
          </a:prstGeom>
          <a:solidFill>
            <a:schemeClr val="hlink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2681" name="Oval 4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246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</a:rPr>
              <a:t>3</a:t>
            </a:r>
          </a:p>
        </p:txBody>
      </p:sp>
      <p:sp>
        <p:nvSpPr>
          <p:cNvPr id="112682" name="Oval 4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27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4</a:t>
            </a:r>
            <a:endParaRPr lang="ru-RU" b="1">
              <a:solidFill>
                <a:srgbClr val="003274"/>
              </a:solidFill>
            </a:endParaRPr>
          </a:p>
        </p:txBody>
      </p:sp>
      <p:sp>
        <p:nvSpPr>
          <p:cNvPr id="112683" name="Oval 43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5</a:t>
            </a:r>
            <a:endParaRPr lang="ru-RU" b="1">
              <a:solidFill>
                <a:srgbClr val="003274"/>
              </a:solidFill>
            </a:endParaRPr>
          </a:p>
        </p:txBody>
      </p:sp>
      <p:sp>
        <p:nvSpPr>
          <p:cNvPr id="112684" name="Oval 4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6</a:t>
            </a:r>
            <a:endParaRPr lang="ru-RU" b="1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39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6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7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477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46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462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666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4634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6214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77790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453" name="Text Box 5">
            <a:hlinkClick r:id="rId15"/>
          </p:cNvPr>
          <p:cNvSpPr txBox="1">
            <a:spLocks noChangeArrowheads="1"/>
          </p:cNvSpPr>
          <p:nvPr/>
        </p:nvSpPr>
        <p:spPr bwMode="auto">
          <a:xfrm>
            <a:off x="468313" y="6529389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  <a:cs typeface="+mn-cs"/>
              </a:rPr>
              <a:t>www.rosatom.ru</a:t>
            </a:r>
            <a:endParaRPr lang="ru-RU" sz="1400" b="1">
              <a:solidFill>
                <a:srgbClr val="003274"/>
              </a:solidFill>
              <a:cs typeface="+mn-cs"/>
            </a:endParaRPr>
          </a:p>
        </p:txBody>
      </p:sp>
      <p:sp>
        <p:nvSpPr>
          <p:cNvPr id="1044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7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647E98DF-5D95-4BB5-8D3C-464F33CE7B6B}" type="slidenum">
              <a:rPr lang="ru-RU">
                <a:solidFill>
                  <a:srgbClr val="003274"/>
                </a:solidFill>
                <a:cs typeface="+mn-cs"/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  <a:cs typeface="+mn-cs"/>
            </a:endParaRPr>
          </a:p>
        </p:txBody>
      </p:sp>
      <p:sp>
        <p:nvSpPr>
          <p:cNvPr id="205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557338"/>
            <a:ext cx="82073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4454" name="Oval 6">
            <a:hlinkClick r:id="rId16" action="ppaction://hlinksldjump" tooltip="Перейти в начало первого раздела"/>
          </p:cNvPr>
          <p:cNvSpPr>
            <a:spLocks noChangeArrowheads="1"/>
          </p:cNvSpPr>
          <p:nvPr/>
        </p:nvSpPr>
        <p:spPr bwMode="auto">
          <a:xfrm>
            <a:off x="6486526" y="1022350"/>
            <a:ext cx="287338" cy="287338"/>
          </a:xfrm>
          <a:prstGeom prst="ellipse">
            <a:avLst/>
          </a:prstGeom>
          <a:solidFill>
            <a:schemeClr val="hlink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cs typeface="+mn-cs"/>
              </a:rPr>
              <a:t>1</a:t>
            </a:r>
          </a:p>
        </p:txBody>
      </p:sp>
      <p:sp>
        <p:nvSpPr>
          <p:cNvPr id="104455" name="Oval 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65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  <a:cs typeface="+mn-cs"/>
              </a:rPr>
              <a:t>2</a:t>
            </a:r>
          </a:p>
        </p:txBody>
      </p:sp>
      <p:sp>
        <p:nvSpPr>
          <p:cNvPr id="104456" name="Oval 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246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  <a:cs typeface="+mn-cs"/>
              </a:rPr>
              <a:t>3</a:t>
            </a:r>
          </a:p>
        </p:txBody>
      </p:sp>
      <p:sp>
        <p:nvSpPr>
          <p:cNvPr id="104468" name="Oval 2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27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  <a:cs typeface="+mn-cs"/>
              </a:rPr>
              <a:t>4</a:t>
            </a:r>
            <a:endParaRPr lang="ru-RU" b="1">
              <a:solidFill>
                <a:srgbClr val="003274"/>
              </a:solidFill>
              <a:cs typeface="+mn-cs"/>
            </a:endParaRPr>
          </a:p>
        </p:txBody>
      </p:sp>
      <p:sp>
        <p:nvSpPr>
          <p:cNvPr id="104469" name="Oval 2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  <a:cs typeface="+mn-cs"/>
              </a:rPr>
              <a:t>5</a:t>
            </a:r>
            <a:endParaRPr lang="ru-RU" b="1">
              <a:solidFill>
                <a:srgbClr val="003274"/>
              </a:solidFill>
              <a:cs typeface="+mn-cs"/>
            </a:endParaRPr>
          </a:p>
        </p:txBody>
      </p:sp>
      <p:sp>
        <p:nvSpPr>
          <p:cNvPr id="104470" name="Oval 2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  <a:cs typeface="+mn-cs"/>
              </a:rPr>
              <a:t>6</a:t>
            </a:r>
            <a:endParaRPr lang="ru-RU" b="1">
              <a:solidFill>
                <a:srgbClr val="003274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55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7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8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8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557338"/>
            <a:ext cx="82073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68096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7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7ED77AD8-DFA3-46CD-BFB9-6084AF78144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68096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77790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80967" name="Text Box 7">
            <a:hlinkClick r:id="rId14"/>
          </p:cNvPr>
          <p:cNvSpPr txBox="1">
            <a:spLocks noChangeArrowheads="1"/>
          </p:cNvSpPr>
          <p:nvPr userDrawn="1"/>
        </p:nvSpPr>
        <p:spPr bwMode="auto">
          <a:xfrm>
            <a:off x="468313" y="6529389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</a:rPr>
              <a:t>www.rosatom.ru</a:t>
            </a:r>
            <a:endParaRPr lang="ru-RU" sz="1400" b="1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057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5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6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77790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453" name="Text Box 5">
            <a:hlinkClick r:id="rId15"/>
          </p:cNvPr>
          <p:cNvSpPr txBox="1">
            <a:spLocks noChangeArrowheads="1"/>
          </p:cNvSpPr>
          <p:nvPr userDrawn="1"/>
        </p:nvSpPr>
        <p:spPr bwMode="auto">
          <a:xfrm>
            <a:off x="468313" y="6529389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</a:rPr>
              <a:t>www.rosatom.ru</a:t>
            </a:r>
            <a:endParaRPr lang="ru-RU" sz="1400" b="1">
              <a:solidFill>
                <a:srgbClr val="003274"/>
              </a:solidFill>
            </a:endParaRPr>
          </a:p>
        </p:txBody>
      </p:sp>
      <p:sp>
        <p:nvSpPr>
          <p:cNvPr id="1044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7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647E98DF-5D95-4BB5-8D3C-464F33CE7B6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205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557338"/>
            <a:ext cx="82073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4454" name="Oval 6">
            <a:hlinkClick r:id="rId16" action="ppaction://hlinksldjump" tooltip="Перейти в начало первого раздела"/>
          </p:cNvPr>
          <p:cNvSpPr>
            <a:spLocks noChangeArrowheads="1"/>
          </p:cNvSpPr>
          <p:nvPr userDrawn="1"/>
        </p:nvSpPr>
        <p:spPr bwMode="auto">
          <a:xfrm>
            <a:off x="6486526" y="1022350"/>
            <a:ext cx="287338" cy="287338"/>
          </a:xfrm>
          <a:prstGeom prst="ellipse">
            <a:avLst/>
          </a:prstGeom>
          <a:solidFill>
            <a:schemeClr val="hlink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4455" name="Oval 7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6865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</a:rPr>
              <a:t>2</a:t>
            </a:r>
          </a:p>
        </p:txBody>
      </p:sp>
      <p:sp>
        <p:nvSpPr>
          <p:cNvPr id="104456" name="Oval 8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246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</a:rPr>
              <a:t>3</a:t>
            </a:r>
          </a:p>
        </p:txBody>
      </p:sp>
      <p:sp>
        <p:nvSpPr>
          <p:cNvPr id="104468" name="Oval 20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7627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4</a:t>
            </a:r>
            <a:endParaRPr lang="ru-RU" b="1">
              <a:solidFill>
                <a:srgbClr val="003274"/>
              </a:solidFill>
            </a:endParaRPr>
          </a:p>
        </p:txBody>
      </p:sp>
      <p:sp>
        <p:nvSpPr>
          <p:cNvPr id="104469" name="Oval 21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5</a:t>
            </a:r>
            <a:endParaRPr lang="ru-RU" b="1">
              <a:solidFill>
                <a:srgbClr val="003274"/>
              </a:solidFill>
            </a:endParaRPr>
          </a:p>
        </p:txBody>
      </p:sp>
      <p:sp>
        <p:nvSpPr>
          <p:cNvPr id="104470" name="Oval 22">
            <a:hlinkClick r:id="" action="ppaction://noaction"/>
          </p:cNvPr>
          <p:cNvSpPr>
            <a:spLocks noChangeArrowheads="1"/>
          </p:cNvSpPr>
          <p:nvPr userDrawn="1"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</a:rPr>
              <a:t>6</a:t>
            </a:r>
            <a:endParaRPr lang="ru-RU" b="1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23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7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8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8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902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825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9424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616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8812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4" r:id="rId9"/>
    <p:sldLayoutId id="2147484075" r:id="rId10"/>
    <p:sldLayoutId id="2147484076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117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9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328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812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2" r:id="rId1"/>
    <p:sldLayoutId id="2147484103" r:id="rId2"/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557338"/>
            <a:ext cx="82073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68096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7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7ED77AD8-DFA3-46CD-BFB9-6084AF781446}" type="slidenum">
              <a:rPr lang="ru-RU">
                <a:solidFill>
                  <a:srgbClr val="003274"/>
                </a:solidFill>
                <a:cs typeface="+mn-cs"/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  <a:cs typeface="+mn-cs"/>
            </a:endParaRPr>
          </a:p>
        </p:txBody>
      </p:sp>
      <p:sp>
        <p:nvSpPr>
          <p:cNvPr id="68096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77790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80967" name="Text Box 7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9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  <a:cs typeface="+mn-cs"/>
              </a:rPr>
              <a:t>www.rosatom.ru</a:t>
            </a:r>
            <a:endParaRPr lang="ru-RU" sz="1400" b="1">
              <a:solidFill>
                <a:srgbClr val="003274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462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5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6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455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425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27" r:id="rId2"/>
    <p:sldLayoutId id="2147484128" r:id="rId3"/>
    <p:sldLayoutId id="2147484129" r:id="rId4"/>
    <p:sldLayoutId id="2147484130" r:id="rId5"/>
    <p:sldLayoutId id="2147484131" r:id="rId6"/>
    <p:sldLayoutId id="2147484132" r:id="rId7"/>
    <p:sldLayoutId id="2147484133" r:id="rId8"/>
    <p:sldLayoutId id="2147484134" r:id="rId9"/>
    <p:sldLayoutId id="2147484135" r:id="rId10"/>
    <p:sldLayoutId id="2147484136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5724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470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550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2" r:id="rId1"/>
    <p:sldLayoutId id="2147484163" r:id="rId2"/>
    <p:sldLayoutId id="2147484164" r:id="rId3"/>
    <p:sldLayoutId id="2147484165" r:id="rId4"/>
    <p:sldLayoutId id="2147484166" r:id="rId5"/>
    <p:sldLayoutId id="2147484167" r:id="rId6"/>
    <p:sldLayoutId id="2147484168" r:id="rId7"/>
    <p:sldLayoutId id="2147484169" r:id="rId8"/>
    <p:sldLayoutId id="2147484170" r:id="rId9"/>
    <p:sldLayoutId id="2147484171" r:id="rId10"/>
    <p:sldLayoutId id="2147484172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332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  <p:sldLayoutId id="2147484175" r:id="rId2"/>
    <p:sldLayoutId id="2147484176" r:id="rId3"/>
    <p:sldLayoutId id="2147484177" r:id="rId4"/>
    <p:sldLayoutId id="2147484178" r:id="rId5"/>
    <p:sldLayoutId id="2147484179" r:id="rId6"/>
    <p:sldLayoutId id="2147484180" r:id="rId7"/>
    <p:sldLayoutId id="2147484181" r:id="rId8"/>
    <p:sldLayoutId id="2147484182" r:id="rId9"/>
    <p:sldLayoutId id="2147484183" r:id="rId10"/>
    <p:sldLayoutId id="2147484184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7112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6" r:id="rId1"/>
    <p:sldLayoutId id="2147484187" r:id="rId2"/>
    <p:sldLayoutId id="2147484188" r:id="rId3"/>
    <p:sldLayoutId id="2147484189" r:id="rId4"/>
    <p:sldLayoutId id="2147484190" r:id="rId5"/>
    <p:sldLayoutId id="2147484191" r:id="rId6"/>
    <p:sldLayoutId id="2147484192" r:id="rId7"/>
    <p:sldLayoutId id="2147484193" r:id="rId8"/>
    <p:sldLayoutId id="2147484194" r:id="rId9"/>
    <p:sldLayoutId id="2147484195" r:id="rId10"/>
    <p:sldLayoutId id="2147484196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403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  <p:sldLayoutId id="2147484200" r:id="rId3"/>
    <p:sldLayoutId id="2147484201" r:id="rId4"/>
    <p:sldLayoutId id="2147484202" r:id="rId5"/>
    <p:sldLayoutId id="2147484203" r:id="rId6"/>
    <p:sldLayoutId id="2147484204" r:id="rId7"/>
    <p:sldLayoutId id="2147484205" r:id="rId8"/>
    <p:sldLayoutId id="2147484206" r:id="rId9"/>
    <p:sldLayoutId id="2147484207" r:id="rId10"/>
    <p:sldLayoutId id="2147484208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053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0" r:id="rId1"/>
    <p:sldLayoutId id="2147484211" r:id="rId2"/>
    <p:sldLayoutId id="2147484212" r:id="rId3"/>
    <p:sldLayoutId id="2147484213" r:id="rId4"/>
    <p:sldLayoutId id="2147484214" r:id="rId5"/>
    <p:sldLayoutId id="2147484215" r:id="rId6"/>
    <p:sldLayoutId id="2147484216" r:id="rId7"/>
    <p:sldLayoutId id="2147484217" r:id="rId8"/>
    <p:sldLayoutId id="2147484218" r:id="rId9"/>
    <p:sldLayoutId id="2147484219" r:id="rId10"/>
    <p:sldLayoutId id="2147484220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477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557338"/>
            <a:ext cx="82073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7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A9E4A4D8-BE28-48CA-BF27-695F85AB754B}" type="slidenum">
              <a:rPr lang="ru-RU">
                <a:solidFill>
                  <a:srgbClr val="003274"/>
                </a:solidFill>
                <a:cs typeface="+mn-cs"/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  <a:cs typeface="+mn-cs"/>
            </a:endParaRPr>
          </a:p>
        </p:txBody>
      </p:sp>
      <p:sp>
        <p:nvSpPr>
          <p:cNvPr id="156678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77790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6679" name="Text Box 7">
            <a:hlinkClick r:id="rId14"/>
          </p:cNvPr>
          <p:cNvSpPr txBox="1">
            <a:spLocks noChangeArrowheads="1"/>
          </p:cNvSpPr>
          <p:nvPr/>
        </p:nvSpPr>
        <p:spPr bwMode="auto">
          <a:xfrm>
            <a:off x="468313" y="6529389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  <a:cs typeface="+mn-cs"/>
              </a:rPr>
              <a:t>www.rosatom.ru</a:t>
            </a:r>
            <a:endParaRPr lang="ru-RU" sz="1400" b="1">
              <a:solidFill>
                <a:srgbClr val="003274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340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5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6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969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4" r:id="rId1"/>
    <p:sldLayoutId id="2147484235" r:id="rId2"/>
    <p:sldLayoutId id="2147484236" r:id="rId3"/>
    <p:sldLayoutId id="2147484237" r:id="rId4"/>
    <p:sldLayoutId id="2147484238" r:id="rId5"/>
    <p:sldLayoutId id="2147484239" r:id="rId6"/>
    <p:sldLayoutId id="2147484240" r:id="rId7"/>
    <p:sldLayoutId id="2147484241" r:id="rId8"/>
    <p:sldLayoutId id="2147484242" r:id="rId9"/>
    <p:sldLayoutId id="2147484243" r:id="rId10"/>
    <p:sldLayoutId id="2147484244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32788" y="6448427"/>
            <a:ext cx="81121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F720E918-65D6-4078-A0CA-3DC9B69207D6}" type="slidenum">
              <a:rPr lang="ru-RU">
                <a:solidFill>
                  <a:srgbClr val="003274"/>
                </a:solidFill>
                <a:cs typeface="+mn-cs"/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  <a:cs typeface="+mn-cs"/>
            </a:endParaRPr>
          </a:p>
        </p:txBody>
      </p:sp>
      <p:sp>
        <p:nvSpPr>
          <p:cNvPr id="4099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4" y="1557338"/>
            <a:ext cx="8207375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14716" name="Rectangle 28"/>
          <p:cNvSpPr>
            <a:spLocks noGrp="1" noChangeArrowheads="1"/>
          </p:cNvSpPr>
          <p:nvPr>
            <p:ph type="title"/>
          </p:nvPr>
        </p:nvSpPr>
        <p:spPr bwMode="auto">
          <a:xfrm>
            <a:off x="468314" y="77790"/>
            <a:ext cx="8207375" cy="903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4717" name="Text Box 29">
            <a:hlinkClick r:id="rId16"/>
          </p:cNvPr>
          <p:cNvSpPr txBox="1">
            <a:spLocks noChangeArrowheads="1"/>
          </p:cNvSpPr>
          <p:nvPr/>
        </p:nvSpPr>
        <p:spPr bwMode="auto">
          <a:xfrm>
            <a:off x="468313" y="6529389"/>
            <a:ext cx="1397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274"/>
                </a:solidFill>
                <a:cs typeface="+mn-cs"/>
              </a:rPr>
              <a:t>www.rosatom.ru</a:t>
            </a:r>
            <a:endParaRPr lang="ru-RU" sz="1400" b="1">
              <a:solidFill>
                <a:srgbClr val="003274"/>
              </a:solidFill>
              <a:cs typeface="+mn-cs"/>
            </a:endParaRPr>
          </a:p>
        </p:txBody>
      </p:sp>
      <p:sp>
        <p:nvSpPr>
          <p:cNvPr id="114718" name="Oval 30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486526" y="1022350"/>
            <a:ext cx="287338" cy="287338"/>
          </a:xfrm>
          <a:prstGeom prst="ellipse">
            <a:avLst/>
          </a:prstGeom>
          <a:solidFill>
            <a:srgbClr val="C1DCF1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  <a:cs typeface="+mn-cs"/>
              </a:rPr>
              <a:t>1</a:t>
            </a:r>
          </a:p>
        </p:txBody>
      </p:sp>
      <p:sp>
        <p:nvSpPr>
          <p:cNvPr id="114719" name="Oval 3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65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003274"/>
                </a:solidFill>
                <a:cs typeface="+mn-cs"/>
              </a:rPr>
              <a:t>2</a:t>
            </a:r>
          </a:p>
        </p:txBody>
      </p:sp>
      <p:sp>
        <p:nvSpPr>
          <p:cNvPr id="114720" name="Oval 3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246939" y="1022350"/>
            <a:ext cx="287337" cy="287338"/>
          </a:xfrm>
          <a:prstGeom prst="ellipse">
            <a:avLst/>
          </a:prstGeom>
          <a:solidFill>
            <a:schemeClr val="hlink"/>
          </a:solidFill>
          <a:ln w="19050" algn="ctr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ru-RU" b="1">
                <a:solidFill>
                  <a:srgbClr val="FFFFFF"/>
                </a:solidFill>
                <a:cs typeface="+mn-cs"/>
              </a:rPr>
              <a:t>3</a:t>
            </a:r>
          </a:p>
        </p:txBody>
      </p:sp>
      <p:sp>
        <p:nvSpPr>
          <p:cNvPr id="114721" name="Oval 33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7627939" y="1022350"/>
            <a:ext cx="287337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  <a:cs typeface="+mn-cs"/>
              </a:rPr>
              <a:t>4</a:t>
            </a:r>
            <a:endParaRPr lang="ru-RU" b="1">
              <a:solidFill>
                <a:srgbClr val="003274"/>
              </a:solidFill>
              <a:cs typeface="+mn-cs"/>
            </a:endParaRPr>
          </a:p>
        </p:txBody>
      </p:sp>
      <p:sp>
        <p:nvSpPr>
          <p:cNvPr id="114722" name="Oval 34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8007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  <a:cs typeface="+mn-cs"/>
              </a:rPr>
              <a:t>5</a:t>
            </a:r>
            <a:endParaRPr lang="ru-RU" b="1">
              <a:solidFill>
                <a:srgbClr val="003274"/>
              </a:solidFill>
              <a:cs typeface="+mn-cs"/>
            </a:endParaRPr>
          </a:p>
        </p:txBody>
      </p:sp>
      <p:sp>
        <p:nvSpPr>
          <p:cNvPr id="114723" name="Oval 3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8388350" y="1022350"/>
            <a:ext cx="287338" cy="287338"/>
          </a:xfrm>
          <a:prstGeom prst="ellipse">
            <a:avLst/>
          </a:prstGeom>
          <a:solidFill>
            <a:srgbClr val="C1DCF1"/>
          </a:solidFill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defRPr/>
            </a:pPr>
            <a:r>
              <a:rPr lang="en-US" b="1">
                <a:solidFill>
                  <a:srgbClr val="003274"/>
                </a:solidFill>
                <a:cs typeface="+mn-cs"/>
              </a:rPr>
              <a:t>6</a:t>
            </a:r>
            <a:endParaRPr lang="ru-RU" b="1">
              <a:solidFill>
                <a:srgbClr val="003274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14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58775" indent="-358775" algn="l" rtl="0" eaLnBrk="0" fontAlgn="base" hangingPunct="0">
        <a:spcBef>
          <a:spcPct val="40000"/>
        </a:spcBef>
        <a:spcAft>
          <a:spcPct val="20000"/>
        </a:spcAft>
        <a:buBlip>
          <a:blip r:embed="rId18"/>
        </a:buBlip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1938" algn="l" rtl="0" eaLnBrk="0" fontAlgn="base" hangingPunct="0">
        <a:spcBef>
          <a:spcPct val="0"/>
        </a:spcBef>
        <a:spcAft>
          <a:spcPct val="20000"/>
        </a:spcAft>
        <a:buBlip>
          <a:blip r:embed="rId19"/>
        </a:buBlip>
        <a:defRPr sz="2400">
          <a:solidFill>
            <a:schemeClr val="tx1"/>
          </a:solidFill>
          <a:latin typeface="+mn-lt"/>
        </a:defRPr>
      </a:lvl2pPr>
      <a:lvl3pPr marL="892175" indent="-268288" algn="l" rtl="0" eaLnBrk="0" fontAlgn="base" hangingPunct="0">
        <a:spcBef>
          <a:spcPct val="0"/>
        </a:spcBef>
        <a:spcAft>
          <a:spcPct val="30000"/>
        </a:spcAft>
        <a:buBlip>
          <a:blip r:embed="rId19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1241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058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2258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4" y="6448427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7C21DF4-6CF8-4246-A242-F877BB50E509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5764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4443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582613" y="2420890"/>
            <a:ext cx="7866062" cy="1223963"/>
          </a:xfrm>
          <a:effectLst>
            <a:outerShdw dist="17961" dir="2700000" algn="ctr" rotWithShape="0">
              <a:schemeClr val="hlink">
                <a:alpha val="50000"/>
              </a:schemeClr>
            </a:outerShdw>
          </a:effectLst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ru-RU" sz="2400" dirty="0" smtClean="0">
                <a:solidFill>
                  <a:schemeClr val="folHlink"/>
                </a:solidFill>
              </a:rPr>
              <a:t/>
            </a:r>
            <a:br>
              <a:rPr lang="ru-RU" sz="2400" dirty="0" smtClean="0">
                <a:solidFill>
                  <a:schemeClr val="folHlink"/>
                </a:solidFill>
              </a:rPr>
            </a:br>
            <a:r>
              <a:rPr lang="ru-RU" sz="2400" dirty="0">
                <a:solidFill>
                  <a:schemeClr val="folHlink"/>
                </a:solidFill>
              </a:rPr>
              <a:t/>
            </a:r>
            <a:br>
              <a:rPr lang="ru-RU" sz="2400" dirty="0">
                <a:solidFill>
                  <a:schemeClr val="folHlink"/>
                </a:solidFill>
              </a:rPr>
            </a:br>
            <a:r>
              <a:rPr lang="ru-RU" sz="2400" dirty="0" smtClean="0">
                <a:solidFill>
                  <a:schemeClr val="folHlink"/>
                </a:solidFill>
              </a:rPr>
              <a:t>Совершенствовании </a:t>
            </a:r>
            <a:r>
              <a:rPr lang="ru-RU" sz="2400" dirty="0">
                <a:solidFill>
                  <a:schemeClr val="folHlink"/>
                </a:solidFill>
              </a:rPr>
              <a:t>корпоративных социальных программ в рамках Единой отраслевой социальной политики</a:t>
            </a:r>
            <a:br>
              <a:rPr lang="ru-RU" sz="2400" dirty="0">
                <a:solidFill>
                  <a:schemeClr val="folHlink"/>
                </a:solidFill>
              </a:rPr>
            </a:br>
            <a:r>
              <a:rPr lang="ru-RU" sz="3000" dirty="0" smtClean="0">
                <a:solidFill>
                  <a:schemeClr val="folHlink"/>
                </a:solidFill>
              </a:rPr>
              <a:t/>
            </a:r>
            <a:br>
              <a:rPr lang="ru-RU" sz="3000" dirty="0" smtClean="0">
                <a:solidFill>
                  <a:schemeClr val="folHlink"/>
                </a:solidFill>
              </a:rPr>
            </a:br>
            <a:endParaRPr lang="ru-RU" sz="2600" dirty="0" smtClean="0"/>
          </a:p>
        </p:txBody>
      </p:sp>
      <p:sp>
        <p:nvSpPr>
          <p:cNvPr id="20483" name="Rectangle 23"/>
          <p:cNvSpPr>
            <a:spLocks noGrp="1" noChangeArrowheads="1"/>
          </p:cNvSpPr>
          <p:nvPr>
            <p:ph type="subTitle" idx="1"/>
          </p:nvPr>
        </p:nvSpPr>
        <p:spPr>
          <a:xfrm>
            <a:off x="582612" y="3933825"/>
            <a:ext cx="7877820" cy="647700"/>
          </a:xfrm>
        </p:spPr>
        <p:txBody>
          <a:bodyPr/>
          <a:lstStyle/>
          <a:p>
            <a:pPr eaLnBrk="1" hangingPunct="1"/>
            <a:r>
              <a:rPr lang="ru-RU" sz="1800" kern="1200" dirty="0" smtClean="0">
                <a:solidFill>
                  <a:schemeClr val="hlink"/>
                </a:solidFill>
                <a:latin typeface="+mj-lt"/>
              </a:rPr>
              <a:t>Отраслевая комиссия </a:t>
            </a:r>
            <a:endParaRPr lang="ru-RU" sz="1800" kern="1200" dirty="0">
              <a:solidFill>
                <a:schemeClr val="hlink"/>
              </a:solidFill>
              <a:latin typeface="+mj-lt"/>
            </a:endParaRPr>
          </a:p>
        </p:txBody>
      </p:sp>
      <p:sp>
        <p:nvSpPr>
          <p:cNvPr id="20485" name="Text Box 16"/>
          <p:cNvSpPr txBox="1">
            <a:spLocks noChangeArrowheads="1"/>
          </p:cNvSpPr>
          <p:nvPr/>
        </p:nvSpPr>
        <p:spPr bwMode="auto">
          <a:xfrm>
            <a:off x="571472" y="5072074"/>
            <a:ext cx="3051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rgbClr val="003274"/>
                </a:solidFill>
                <a:latin typeface="+mj-lt"/>
                <a:cs typeface="+mn-cs"/>
              </a:rPr>
              <a:t>Москва</a:t>
            </a:r>
          </a:p>
          <a:p>
            <a:pPr eaLnBrk="1" hangingPunct="1"/>
            <a:r>
              <a:rPr lang="ru-RU" sz="1600" b="1" dirty="0" smtClean="0">
                <a:solidFill>
                  <a:srgbClr val="003274"/>
                </a:solidFill>
                <a:latin typeface="+mj-lt"/>
                <a:cs typeface="+mn-cs"/>
              </a:rPr>
              <a:t>25.02.2014</a:t>
            </a:r>
          </a:p>
        </p:txBody>
      </p:sp>
    </p:spTree>
    <p:extLst>
      <p:ext uri="{BB962C8B-B14F-4D97-AF65-F5344CB8AC3E}">
        <p14:creationId xmlns:p14="http://schemas.microsoft.com/office/powerpoint/2010/main" val="14616966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Размер помощи организации при приобретении работником постоянного жилья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10</a:t>
            </a:fld>
            <a:endParaRPr lang="ru-RU">
              <a:solidFill>
                <a:srgbClr val="003274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291297"/>
              </p:ext>
            </p:extLst>
          </p:nvPr>
        </p:nvGraphicFramePr>
        <p:xfrm>
          <a:off x="285720" y="1142984"/>
          <a:ext cx="8568952" cy="4115696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440160"/>
                <a:gridCol w="7128792"/>
              </a:tblGrid>
              <a:tr h="76991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Социальная категория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Максимальный объем помощи организации при компенсации процентной ставки по ипотечному кредиту,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944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/>
                        <a:t>1</a:t>
                      </a:r>
                      <a:endParaRPr lang="ru-RU" sz="20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kern="1200" dirty="0" smtClean="0"/>
                        <a:t>Не более 50% </a:t>
                      </a:r>
                      <a:r>
                        <a:rPr lang="ru-RU" sz="1600" kern="1200" dirty="0" smtClean="0"/>
                        <a:t> размера кредита, на который предоставляется компенсация процентной ставки, за весь период оказания помощи</a:t>
                      </a:r>
                      <a:endParaRPr lang="ru-RU" sz="1400" i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1944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/>
                        <a:t>2</a:t>
                      </a:r>
                      <a:endParaRPr lang="ru-RU" sz="20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/>
                        <a:t>Не более 30%  </a:t>
                      </a:r>
                      <a:r>
                        <a:rPr lang="ru-RU" sz="1600" kern="1200" dirty="0" smtClean="0"/>
                        <a:t>размера кредита, на который предоставляется компенсация процентной</a:t>
                      </a:r>
                      <a:r>
                        <a:rPr lang="ru-RU" sz="1600" kern="1200" baseline="0" dirty="0" smtClean="0"/>
                        <a:t> ставки, </a:t>
                      </a:r>
                      <a:r>
                        <a:rPr lang="ru-RU" sz="1600" kern="1200" dirty="0" smtClean="0"/>
                        <a:t>за весь период оказания помощи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i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8931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/>
                        <a:t>3</a:t>
                      </a:r>
                      <a:endParaRPr lang="ru-RU" sz="20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kern="1200" dirty="0" smtClean="0"/>
                        <a:t>Для организаций, расположенных в ЗАТО и моногородах, в соответствии с нормами, установленными для 1 социальной категории.</a:t>
                      </a:r>
                    </a:p>
                    <a:p>
                      <a:pPr algn="just"/>
                      <a:endParaRPr lang="ru-RU" sz="800" b="0" kern="1200" dirty="0" smtClean="0"/>
                    </a:p>
                    <a:p>
                      <a:pPr algn="just"/>
                      <a:r>
                        <a:rPr lang="ru-RU" sz="1600" b="0" kern="1200" dirty="0" smtClean="0"/>
                        <a:t>Для организаций, расположенных в крупных городах – в соответствии с нормами, установленными для 2 социальной категории.</a:t>
                      </a:r>
                      <a:endParaRPr lang="ru-RU" sz="1600" b="0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1944"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/>
                        <a:t>4</a:t>
                      </a:r>
                      <a:endParaRPr lang="ru-RU" sz="20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/>
                        <a:t>Не более 25%  </a:t>
                      </a:r>
                      <a:r>
                        <a:rPr lang="ru-RU" sz="1600" kern="1200" dirty="0" smtClean="0"/>
                        <a:t>размера кредита, на который предоставляется компенсация процентной ставки, за весь период оказания помощи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0192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расчета размера помощи организации при приобретении работником постоянного жилья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11</a:t>
            </a:fld>
            <a:endParaRPr lang="ru-RU">
              <a:solidFill>
                <a:srgbClr val="003274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405014"/>
              </p:ext>
            </p:extLst>
          </p:nvPr>
        </p:nvGraphicFramePr>
        <p:xfrm>
          <a:off x="323528" y="1052736"/>
          <a:ext cx="8424936" cy="53898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736303"/>
                <a:gridCol w="1944216"/>
                <a:gridCol w="1944216"/>
                <a:gridCol w="1800201"/>
              </a:tblGrid>
              <a:tr h="37084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 социальная категория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 социальная категория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 социальная категория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Квартира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2-комнатная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Стоимость квартиры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3 000 000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4 500 000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7 000 000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Размер первоначального взноса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300 000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450 000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700 000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Размер кредита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2 700 000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4 050 000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6 300 000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Срок погашения кредита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15 лет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ставка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12% годовых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73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Затраты работника на уплату % ставки за пользование кредитом за весь период погашения кредита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3 132 816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4 699 225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7 309 905 руб.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Максимальный объем помощи организации за весь период погашения кредита </a:t>
                      </a:r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2 700 000*50% =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rgbClr val="C00000"/>
                          </a:solidFill>
                        </a:rPr>
                        <a:t>1 350 000 руб.</a:t>
                      </a:r>
                      <a:endParaRPr lang="ru-RU" sz="1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4 050 000*30% =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rgbClr val="C00000"/>
                          </a:solidFill>
                        </a:rPr>
                        <a:t>1 215 000 руб.</a:t>
                      </a:r>
                      <a:endParaRPr lang="ru-RU" sz="1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6 300 000*25% = </a:t>
                      </a:r>
                      <a:r>
                        <a:rPr lang="ru-RU" sz="1600" dirty="0" smtClean="0">
                          <a:solidFill>
                            <a:srgbClr val="C00000"/>
                          </a:solidFill>
                        </a:rPr>
                        <a:t>1 575 000 руб.</a:t>
                      </a:r>
                      <a:endParaRPr lang="ru-RU" sz="16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13947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Оказание помощи работникам при проживании во  временном жилье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12</a:t>
            </a:fld>
            <a:endParaRPr lang="ru-RU">
              <a:solidFill>
                <a:srgbClr val="003274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230155"/>
              </p:ext>
            </p:extLst>
          </p:nvPr>
        </p:nvGraphicFramePr>
        <p:xfrm>
          <a:off x="357158" y="1428736"/>
          <a:ext cx="8568953" cy="4215327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176902"/>
                <a:gridCol w="2071702"/>
                <a:gridCol w="3320349"/>
              </a:tblGrid>
              <a:tr h="77984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Категории работников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Период компенсации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Размер компенсации</a:t>
                      </a: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304">
                <a:tc>
                  <a:txBody>
                    <a:bodyPr/>
                    <a:lstStyle/>
                    <a:p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Молодые специалисты 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3 лет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стоимости аренды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1211">
                <a:tc rowSpan="4">
                  <a:txBody>
                    <a:bodyPr/>
                    <a:lstStyle/>
                    <a:p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Молодые работники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Первые 3 года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30%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80% стоимости аренды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Следующие 2 года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более 50% стоимости аренды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12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Следующие 2 года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более 40% стоимости аренды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211">
                <a:tc vMerge="1">
                  <a:txBody>
                    <a:bodyPr/>
                    <a:lstStyle/>
                    <a:p>
                      <a:endParaRPr lang="ru-RU" sz="1600" b="0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Всего не более 7 лет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7839">
                <a:tc rowSpan="3">
                  <a:txBody>
                    <a:bodyPr/>
                    <a:lstStyle/>
                    <a:p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Высококвалифицированные и редкие специалисты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Первые 3 года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80% стоимости аренды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9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Следующие 2 года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более 50% стоимости аренды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2073">
                <a:tc vMerge="1">
                  <a:txBody>
                    <a:bodyPr/>
                    <a:lstStyle/>
                    <a:p>
                      <a:endParaRPr lang="ru-RU" sz="1600" b="0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Всего не более 5 лет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3096">
                <a:tc>
                  <a:txBody>
                    <a:bodyPr/>
                    <a:lstStyle/>
                    <a:p>
                      <a:r>
                        <a:rPr lang="ru-RU" sz="16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Релокируемые</a:t>
                      </a: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работники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5-ти лет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100% стоимости аренды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5733256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r>
              <a:rPr lang="ru-RU" sz="1400" dirty="0" smtClean="0"/>
              <a:t>- предельный размер компенсации стоимости аренды определяется на основе среднерыночных показателей по региону присутствия организации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61839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Условия оказания помощи работникам  при проживании во временном жилье  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13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671" y="980728"/>
            <a:ext cx="7920880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/>
                <a:cs typeface="Arial"/>
              </a:rPr>
              <a:t>Организация может  оказать помощь работнику, проживающему во временном жилье, при совокупности следующих условий:</a:t>
            </a:r>
          </a:p>
          <a:p>
            <a:endParaRPr lang="ru-RU" sz="1400" dirty="0" smtClean="0">
              <a:latin typeface="Arial"/>
              <a:cs typeface="Arial"/>
            </a:endParaRPr>
          </a:p>
          <a:p>
            <a:pPr marL="342900" indent="-342900">
              <a:buAutoNum type="arabicPeriod"/>
            </a:pPr>
            <a:r>
              <a:rPr lang="ru-RU" sz="1400" dirty="0" smtClean="0">
                <a:latin typeface="Arial"/>
                <a:cs typeface="Arial"/>
              </a:rPr>
              <a:t>Соответствие работника целевой категории.</a:t>
            </a:r>
          </a:p>
          <a:p>
            <a:pPr marL="342900" indent="-342900">
              <a:buAutoNum type="arabicPeriod" startAt="2"/>
            </a:pPr>
            <a:r>
              <a:rPr lang="ru-RU" sz="1400" dirty="0" smtClean="0">
                <a:latin typeface="Arial"/>
                <a:cs typeface="Arial"/>
              </a:rPr>
              <a:t>Независимость от стажа работы в организации.</a:t>
            </a:r>
          </a:p>
          <a:p>
            <a:pPr marL="342900" indent="-342900">
              <a:buAutoNum type="arabicPeriod" startAt="3"/>
            </a:pPr>
            <a:r>
              <a:rPr lang="ru-RU" sz="1400" dirty="0" smtClean="0">
                <a:latin typeface="Arial"/>
                <a:cs typeface="Arial"/>
              </a:rPr>
              <a:t>Отсутствие у работника собственного жилья в регионе присутствия организации с </a:t>
            </a:r>
            <a:endParaRPr lang="ru-RU" sz="1400" dirty="0">
              <a:latin typeface="Arial"/>
              <a:cs typeface="Arial"/>
            </a:endParaRPr>
          </a:p>
          <a:p>
            <a:r>
              <a:rPr lang="ru-RU" sz="1400" dirty="0" smtClean="0">
                <a:latin typeface="Arial"/>
                <a:cs typeface="Arial"/>
              </a:rPr>
              <a:t>       учетом 40 км зоны от населенного пункта, в котором  расположена организация.</a:t>
            </a:r>
          </a:p>
          <a:p>
            <a:pPr marL="342900" indent="-342900">
              <a:buAutoNum type="arabicPeriod" startAt="4"/>
            </a:pPr>
            <a:r>
              <a:rPr lang="ru-RU" sz="1400" dirty="0" smtClean="0">
                <a:latin typeface="Arial"/>
                <a:cs typeface="Arial"/>
              </a:rPr>
              <a:t>Совокупный ежемесячный доход </a:t>
            </a:r>
            <a:r>
              <a:rPr lang="ru-RU" sz="1400" dirty="0">
                <a:latin typeface="Arial"/>
                <a:cs typeface="Arial"/>
              </a:rPr>
              <a:t>на </a:t>
            </a:r>
            <a:r>
              <a:rPr lang="ru-RU" sz="1400" dirty="0" smtClean="0">
                <a:latin typeface="Arial"/>
                <a:cs typeface="Arial"/>
              </a:rPr>
              <a:t>1 члена семьи работника (супруги, дети) не должен </a:t>
            </a:r>
            <a:endParaRPr lang="ru-RU" sz="1400" dirty="0">
              <a:latin typeface="Arial"/>
              <a:cs typeface="Arial"/>
            </a:endParaRPr>
          </a:p>
          <a:p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      превышать следующих значений:</a:t>
            </a:r>
          </a:p>
          <a:p>
            <a:pPr marL="342900" indent="14288">
              <a:buFont typeface="Arial" pitchFamily="34" charset="0"/>
              <a:buChar char="•"/>
            </a:pPr>
            <a:r>
              <a:rPr lang="ru-RU" sz="1400" dirty="0" smtClean="0">
                <a:latin typeface="Arial"/>
                <a:cs typeface="Arial"/>
              </a:rPr>
              <a:t> для 1 социальной категории – 25 000 руб.; </a:t>
            </a:r>
          </a:p>
          <a:p>
            <a:pPr marL="342900"/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            для работников, не имеющих семьи: 25 000*1,5=37 500 руб.</a:t>
            </a:r>
          </a:p>
          <a:p>
            <a:pPr marL="342900" indent="14288">
              <a:buFont typeface="Arial" pitchFamily="34" charset="0"/>
              <a:buChar char="•"/>
            </a:pPr>
            <a:r>
              <a:rPr lang="ru-RU" sz="1400" dirty="0" smtClean="0">
                <a:latin typeface="Arial"/>
                <a:cs typeface="Arial"/>
              </a:rPr>
              <a:t> для 2 социальной категории – 35 000 руб.;</a:t>
            </a:r>
          </a:p>
          <a:p>
            <a:pPr marL="342900" indent="731838"/>
            <a:r>
              <a:rPr lang="ru-RU" sz="1400" dirty="0" smtClean="0">
                <a:latin typeface="Arial"/>
                <a:cs typeface="Arial"/>
              </a:rPr>
              <a:t>для работников, не имеющих семьи: 35 000*1,5= 52 500 руб.</a:t>
            </a:r>
          </a:p>
          <a:p>
            <a:pPr marL="342900" indent="14288">
              <a:buFont typeface="Arial" pitchFamily="34" charset="0"/>
              <a:buChar char="•"/>
            </a:pPr>
            <a:r>
              <a:rPr lang="ru-RU" sz="1400" dirty="0" smtClean="0">
                <a:latin typeface="Arial"/>
                <a:cs typeface="Arial"/>
              </a:rPr>
              <a:t> для 3 социальной категории -  в зависимости от региона присутствия организации: </a:t>
            </a:r>
          </a:p>
          <a:p>
            <a:pPr marL="342900" indent="638175"/>
            <a:r>
              <a:rPr lang="ru-RU" sz="1400" dirty="0" smtClean="0">
                <a:latin typeface="Arial"/>
                <a:cs typeface="Arial"/>
              </a:rPr>
              <a:t>для ЗАТО и моногородов – 25 000 руб., </a:t>
            </a:r>
          </a:p>
          <a:p>
            <a:pPr marL="342900" indent="638175"/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                для работников, не имеющих семьи – 37 500 руб.</a:t>
            </a:r>
          </a:p>
          <a:p>
            <a:pPr marL="342900" indent="638175"/>
            <a:r>
              <a:rPr lang="ru-RU" sz="1400" dirty="0" smtClean="0">
                <a:latin typeface="Arial"/>
                <a:cs typeface="Arial"/>
              </a:rPr>
              <a:t>для крупных городов – 35 000 руб., </a:t>
            </a:r>
          </a:p>
          <a:p>
            <a:pPr marL="342900" indent="638175"/>
            <a:r>
              <a:rPr lang="ru-RU" sz="1400" dirty="0">
                <a:latin typeface="Arial"/>
                <a:cs typeface="Arial"/>
              </a:rPr>
              <a:t> </a:t>
            </a:r>
            <a:r>
              <a:rPr lang="ru-RU" sz="1400" dirty="0" smtClean="0">
                <a:latin typeface="Arial"/>
                <a:cs typeface="Arial"/>
              </a:rPr>
              <a:t>                для работников, не имеющих семьи – 52 500 руб.</a:t>
            </a:r>
          </a:p>
          <a:p>
            <a:pPr marL="342900" indent="14288">
              <a:buFont typeface="Arial" pitchFamily="34" charset="0"/>
              <a:buChar char="•"/>
            </a:pPr>
            <a:r>
              <a:rPr lang="ru-RU" sz="1400" dirty="0" smtClean="0">
                <a:latin typeface="Arial"/>
                <a:cs typeface="Arial"/>
              </a:rPr>
              <a:t> для 4 категории – 50 000 руб.;</a:t>
            </a:r>
          </a:p>
          <a:p>
            <a:pPr marL="342900" indent="647700"/>
            <a:r>
              <a:rPr lang="ru-RU" sz="1400" dirty="0" smtClean="0">
                <a:latin typeface="Arial"/>
                <a:cs typeface="Arial"/>
              </a:rPr>
              <a:t>для работников, не имеющих семьи: 50 000*1,5=75 000 руб.</a:t>
            </a:r>
          </a:p>
          <a:p>
            <a:pPr marL="342900" indent="647700"/>
            <a:endParaRPr lang="ru-RU" sz="1400" dirty="0" smtClean="0">
              <a:solidFill>
                <a:srgbClr val="003274"/>
              </a:solidFill>
              <a:latin typeface="Arial"/>
              <a:cs typeface="Arial"/>
            </a:endParaRPr>
          </a:p>
          <a:p>
            <a:pPr marL="342900" indent="14288"/>
            <a:r>
              <a:rPr lang="ru-RU" sz="1400" u="sng" dirty="0" smtClean="0">
                <a:solidFill>
                  <a:srgbClr val="C00000"/>
                </a:solidFill>
                <a:latin typeface="Arial"/>
                <a:cs typeface="Arial"/>
              </a:rPr>
              <a:t>Особенности применение условия:</a:t>
            </a:r>
            <a:r>
              <a:rPr lang="ru-RU" sz="1400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</a:p>
          <a:p>
            <a:pPr marL="342900" indent="14288"/>
            <a:r>
              <a:rPr lang="ru-RU" sz="1400" dirty="0" smtClean="0">
                <a:latin typeface="Arial"/>
                <a:cs typeface="Arial"/>
              </a:rPr>
              <a:t>- к молодым специалистам – без учета дохода;</a:t>
            </a:r>
          </a:p>
          <a:p>
            <a:pPr marL="342900" indent="14288"/>
            <a:r>
              <a:rPr lang="ru-RU" sz="1400" dirty="0" smtClean="0">
                <a:latin typeface="Arial"/>
                <a:cs typeface="Arial"/>
              </a:rPr>
              <a:t>- к </a:t>
            </a:r>
            <a:r>
              <a:rPr lang="ru-RU" sz="1400" dirty="0" err="1" smtClean="0">
                <a:latin typeface="Arial"/>
                <a:cs typeface="Arial"/>
              </a:rPr>
              <a:t>релокируемым</a:t>
            </a:r>
            <a:r>
              <a:rPr lang="ru-RU" sz="1400" dirty="0" smtClean="0">
                <a:latin typeface="Arial"/>
                <a:cs typeface="Arial"/>
              </a:rPr>
              <a:t> работникам – без учета дохода.</a:t>
            </a:r>
          </a:p>
          <a:p>
            <a:pPr marL="342900" indent="-342900"/>
            <a:endParaRPr lang="ru-RU" dirty="0" smtClean="0">
              <a:solidFill>
                <a:srgbClr val="414142"/>
              </a:solidFill>
            </a:endParaRPr>
          </a:p>
          <a:p>
            <a:pPr marL="342900" indent="-342900">
              <a:buFontTx/>
              <a:buAutoNum type="arabicPeriod"/>
            </a:pPr>
            <a:endParaRPr lang="ru-RU" dirty="0">
              <a:solidFill>
                <a:srgbClr val="4141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444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решения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14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908720"/>
            <a:ext cx="8358246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300"/>
              </a:spcAft>
              <a:buFontTx/>
              <a:buAutoNum type="arabicPeriod"/>
            </a:pPr>
            <a:r>
              <a:rPr lang="ru-RU" sz="1600" dirty="0" smtClean="0">
                <a:latin typeface="Arial"/>
                <a:cs typeface="Arial"/>
              </a:rPr>
              <a:t>Не менять размер кредита, на который организацией осуществляется компенсация процентной ставки, для организаций 4 социальной категории (оставить 7 млн. руб.). Помощь оказывать только </a:t>
            </a:r>
            <a:r>
              <a:rPr lang="ru-RU" sz="1600" dirty="0" err="1" smtClean="0">
                <a:latin typeface="Arial"/>
                <a:cs typeface="Arial"/>
              </a:rPr>
              <a:t>релокируемым</a:t>
            </a:r>
            <a:r>
              <a:rPr lang="ru-RU" sz="1600" dirty="0" smtClean="0">
                <a:latin typeface="Arial"/>
                <a:cs typeface="Arial"/>
              </a:rPr>
              <a:t> работникам с </a:t>
            </a:r>
            <a:r>
              <a:rPr lang="ru-RU" sz="1600" dirty="0" err="1" smtClean="0">
                <a:latin typeface="Arial"/>
                <a:cs typeface="Arial"/>
              </a:rPr>
              <a:t>грейдом</a:t>
            </a:r>
            <a:r>
              <a:rPr lang="ru-RU" sz="1600" dirty="0" smtClean="0">
                <a:latin typeface="Arial"/>
                <a:cs typeface="Arial"/>
              </a:rPr>
              <a:t> должности не выше 6 по предварительному согласованию с ДКП </a:t>
            </a:r>
            <a:r>
              <a:rPr lang="ru-RU" sz="1600" dirty="0" err="1" smtClean="0">
                <a:latin typeface="Arial"/>
                <a:cs typeface="Arial"/>
              </a:rPr>
              <a:t>Госкорпрации</a:t>
            </a:r>
            <a:r>
              <a:rPr lang="ru-RU" sz="1600" dirty="0" smtClean="0">
                <a:latin typeface="Arial"/>
                <a:cs typeface="Arial"/>
              </a:rPr>
              <a:t>.</a:t>
            </a:r>
          </a:p>
          <a:p>
            <a:pPr marL="342900" indent="-342900">
              <a:spcAft>
                <a:spcPts val="300"/>
              </a:spcAft>
              <a:buFontTx/>
              <a:buAutoNum type="arabicPeriod"/>
            </a:pPr>
            <a:r>
              <a:rPr lang="ru-RU" sz="1600" dirty="0" smtClean="0">
                <a:latin typeface="Arial"/>
                <a:cs typeface="Arial"/>
              </a:rPr>
              <a:t>Одобрить предлагаемые изменения в КСП оказания помощи работникам в улучшении жилищных условий:</a:t>
            </a:r>
          </a:p>
          <a:p>
            <a:pPr lvl="1">
              <a:spcAft>
                <a:spcPts val="300"/>
              </a:spcAft>
            </a:pPr>
            <a:r>
              <a:rPr lang="ru-RU" sz="1600" dirty="0" smtClean="0">
                <a:latin typeface="Arial"/>
                <a:cs typeface="Arial"/>
              </a:rPr>
              <a:t>1.1. заменить таблицу 2 «Размеры кредитов»;</a:t>
            </a:r>
          </a:p>
          <a:p>
            <a:pPr lvl="1">
              <a:spcAft>
                <a:spcPts val="300"/>
              </a:spcAft>
            </a:pPr>
            <a:r>
              <a:rPr lang="ru-RU" sz="1600" dirty="0" smtClean="0">
                <a:latin typeface="Arial"/>
                <a:cs typeface="Arial"/>
              </a:rPr>
              <a:t>1.2. включить таблицу 3 «Размеры помощи организации при приобретении работником постоянного жилья»; </a:t>
            </a:r>
          </a:p>
          <a:p>
            <a:pPr lvl="1">
              <a:spcAft>
                <a:spcPts val="300"/>
              </a:spcAft>
            </a:pPr>
            <a:r>
              <a:rPr lang="ru-RU" sz="1600" dirty="0" smtClean="0">
                <a:latin typeface="Arial"/>
                <a:cs typeface="Arial"/>
              </a:rPr>
              <a:t>1.3. таблицу 3 переименовать в таблицу 4 «Размер займов на первоначальный взнос»;</a:t>
            </a:r>
          </a:p>
          <a:p>
            <a:pPr lvl="1">
              <a:spcAft>
                <a:spcPts val="300"/>
              </a:spcAft>
            </a:pPr>
            <a:r>
              <a:rPr lang="ru-RU" sz="1600" dirty="0" smtClean="0">
                <a:latin typeface="Arial"/>
                <a:cs typeface="Arial"/>
              </a:rPr>
              <a:t>1.4. дополнить КСП разделом 6 «Оказание помощи работникам при проживании во временном жилье», в котором прописать:</a:t>
            </a:r>
          </a:p>
          <a:p>
            <a:pPr marL="800100" lvl="1" indent="12700">
              <a:spcAft>
                <a:spcPts val="300"/>
              </a:spcAft>
              <a:buFont typeface="Arial" pitchFamily="34" charset="0"/>
              <a:buChar char="•"/>
            </a:pP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smtClean="0">
                <a:latin typeface="Arial"/>
                <a:cs typeface="Arial"/>
              </a:rPr>
              <a:t>категории работников, которым оказывается помощь при проживании во временном жилье</a:t>
            </a:r>
          </a:p>
          <a:p>
            <a:pPr marL="800100" lvl="1" indent="12700">
              <a:spcAft>
                <a:spcPts val="300"/>
              </a:spcAft>
              <a:buFont typeface="Arial" pitchFamily="34" charset="0"/>
              <a:buChar char="•"/>
            </a:pP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smtClean="0">
                <a:latin typeface="Arial"/>
                <a:cs typeface="Arial"/>
              </a:rPr>
              <a:t>период оказания помощи</a:t>
            </a:r>
          </a:p>
          <a:p>
            <a:pPr marL="800100" lvl="1" indent="12700">
              <a:spcAft>
                <a:spcPts val="300"/>
              </a:spcAft>
              <a:buFont typeface="Arial" pitchFamily="34" charset="0"/>
              <a:buChar char="•"/>
            </a:pP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smtClean="0">
                <a:latin typeface="Arial"/>
                <a:cs typeface="Arial"/>
              </a:rPr>
              <a:t>условия оказания помощи</a:t>
            </a:r>
          </a:p>
          <a:p>
            <a:pPr marL="800100" lvl="1" indent="12700">
              <a:spcAft>
                <a:spcPts val="300"/>
              </a:spcAft>
              <a:buFont typeface="Arial" pitchFamily="34" charset="0"/>
              <a:buChar char="•"/>
            </a:pP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smtClean="0">
                <a:latin typeface="Arial"/>
                <a:cs typeface="Arial"/>
              </a:rPr>
              <a:t>размер помощи</a:t>
            </a:r>
            <a:r>
              <a:rPr lang="ru-RU" sz="1600" dirty="0" smtClean="0">
                <a:solidFill>
                  <a:srgbClr val="003274"/>
                </a:solidFill>
                <a:latin typeface="Arial"/>
                <a:cs typeface="Arial"/>
              </a:rPr>
              <a:t>     </a:t>
            </a:r>
          </a:p>
          <a:p>
            <a:pPr marL="342900" indent="-342900"/>
            <a:r>
              <a:rPr lang="ru-RU" sz="1600" dirty="0" smtClean="0">
                <a:solidFill>
                  <a:srgbClr val="003274"/>
                </a:solidFill>
                <a:latin typeface="Arial"/>
                <a:cs typeface="Arial"/>
              </a:rPr>
              <a:t>     </a:t>
            </a:r>
            <a:r>
              <a:rPr lang="ru-RU" sz="1600" dirty="0" smtClean="0">
                <a:solidFill>
                  <a:srgbClr val="C00000"/>
                </a:solidFill>
                <a:latin typeface="Arial"/>
                <a:cs typeface="Arial"/>
              </a:rPr>
              <a:t>Ответственные</a:t>
            </a:r>
            <a:r>
              <a:rPr lang="ru-RU" sz="1600" dirty="0" smtClean="0">
                <a:solidFill>
                  <a:srgbClr val="003274"/>
                </a:solidFill>
                <a:latin typeface="Arial"/>
                <a:cs typeface="Arial"/>
              </a:rPr>
              <a:t>: </a:t>
            </a:r>
            <a:r>
              <a:rPr lang="ru-RU" sz="1600" dirty="0" smtClean="0">
                <a:latin typeface="Arial"/>
                <a:cs typeface="Arial"/>
              </a:rPr>
              <a:t>отдел социальной политики ДКП</a:t>
            </a:r>
          </a:p>
          <a:p>
            <a:pPr marL="342900" indent="-342900"/>
            <a:r>
              <a:rPr lang="ru-RU" sz="1600" dirty="0" smtClean="0">
                <a:solidFill>
                  <a:srgbClr val="003274"/>
                </a:solidFill>
                <a:latin typeface="Arial"/>
                <a:cs typeface="Arial"/>
              </a:rPr>
              <a:t>     </a:t>
            </a:r>
            <a:r>
              <a:rPr lang="ru-RU" sz="1600" dirty="0" smtClean="0">
                <a:solidFill>
                  <a:srgbClr val="C00000"/>
                </a:solidFill>
                <a:latin typeface="Arial"/>
                <a:cs typeface="Arial"/>
              </a:rPr>
              <a:t>Срок:</a:t>
            </a:r>
            <a:r>
              <a:rPr lang="ru-RU" sz="1600" dirty="0" smtClean="0">
                <a:solidFill>
                  <a:srgbClr val="003274"/>
                </a:solidFill>
                <a:latin typeface="Arial"/>
                <a:cs typeface="Arial"/>
              </a:rPr>
              <a:t> </a:t>
            </a:r>
            <a:r>
              <a:rPr lang="ru-RU" sz="1600" dirty="0" smtClean="0">
                <a:latin typeface="Arial"/>
                <a:cs typeface="Arial"/>
              </a:rPr>
              <a:t>25.03.2014</a:t>
            </a:r>
          </a:p>
          <a:p>
            <a:pPr marL="342900" indent="-342900"/>
            <a:endParaRPr lang="ru-RU" sz="1600" dirty="0" smtClean="0">
              <a:solidFill>
                <a:srgbClr val="003274"/>
              </a:solidFill>
              <a:latin typeface="Arial"/>
              <a:cs typeface="Arial"/>
            </a:endParaRPr>
          </a:p>
          <a:p>
            <a:pPr marL="342900" indent="-342900"/>
            <a:endParaRPr lang="ru-RU" dirty="0" smtClean="0">
              <a:solidFill>
                <a:srgbClr val="414142"/>
              </a:solidFill>
            </a:endParaRPr>
          </a:p>
          <a:p>
            <a:pPr marL="342900" indent="-342900"/>
            <a:r>
              <a:rPr lang="ru-RU" dirty="0" smtClean="0">
                <a:solidFill>
                  <a:srgbClr val="414142"/>
                </a:solidFill>
              </a:rPr>
              <a:t>       </a:t>
            </a:r>
            <a:endParaRPr lang="ru-RU" dirty="0">
              <a:solidFill>
                <a:srgbClr val="4141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03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DD380C-2F1C-410D-8F30-643AD3F7582A}" type="slidenum">
              <a:rPr lang="ru-RU" smtClean="0">
                <a:solidFill>
                  <a:srgbClr val="003274"/>
                </a:solidFill>
              </a:rPr>
              <a:pPr eaLnBrk="1" hangingPunct="1"/>
              <a:t>2</a:t>
            </a:fld>
            <a:endParaRPr lang="ru-RU" smtClean="0">
              <a:solidFill>
                <a:srgbClr val="003274"/>
              </a:solidFill>
            </a:endParaRPr>
          </a:p>
        </p:txBody>
      </p:sp>
      <p:sp>
        <p:nvSpPr>
          <p:cNvPr id="23555" name="AutoShape 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071538" y="3214686"/>
            <a:ext cx="6926262" cy="663575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z="2000" b="1" dirty="0">
              <a:solidFill>
                <a:srgbClr val="414142"/>
              </a:solidFill>
            </a:endParaRPr>
          </a:p>
        </p:txBody>
      </p:sp>
      <p:sp>
        <p:nvSpPr>
          <p:cNvPr id="23557" name="AutoShap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28596" y="1500174"/>
            <a:ext cx="8286808" cy="163449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b="1" dirty="0">
                <a:solidFill>
                  <a:srgbClr val="414142"/>
                </a:solidFill>
              </a:rPr>
              <a:t>Социальная поддержка молодых специалистов – </a:t>
            </a:r>
            <a:r>
              <a:rPr lang="ru-RU" b="1" dirty="0" smtClean="0">
                <a:solidFill>
                  <a:srgbClr val="414142"/>
                </a:solidFill>
              </a:rPr>
              <a:t>выпускников </a:t>
            </a:r>
            <a:r>
              <a:rPr lang="ru-RU" b="1" dirty="0">
                <a:solidFill>
                  <a:srgbClr val="414142"/>
                </a:solidFill>
              </a:rPr>
              <a:t>образовательных </a:t>
            </a:r>
            <a:r>
              <a:rPr lang="ru-RU" b="1" dirty="0" smtClean="0">
                <a:solidFill>
                  <a:srgbClr val="414142"/>
                </a:solidFill>
              </a:rPr>
              <a:t>учреждений</a:t>
            </a:r>
            <a:endParaRPr lang="en-US" b="1" dirty="0" smtClean="0">
              <a:solidFill>
                <a:srgbClr val="414142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b="1" dirty="0" smtClean="0">
              <a:solidFill>
                <a:srgbClr val="41414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b="1" dirty="0" smtClean="0">
                <a:solidFill>
                  <a:srgbClr val="414142"/>
                </a:solidFill>
              </a:rPr>
              <a:t>Совершенствование КСП оказания помощи</a:t>
            </a:r>
            <a:r>
              <a:rPr lang="en-US" b="1" dirty="0" smtClean="0">
                <a:solidFill>
                  <a:srgbClr val="414142"/>
                </a:solidFill>
              </a:rPr>
              <a:t> </a:t>
            </a:r>
            <a:r>
              <a:rPr lang="ru-RU" b="1" dirty="0" smtClean="0">
                <a:solidFill>
                  <a:srgbClr val="414142"/>
                </a:solidFill>
              </a:rPr>
              <a:t>работникам в улучшении  жилищных условий</a:t>
            </a:r>
            <a:endParaRPr lang="ru-RU" b="1" dirty="0">
              <a:solidFill>
                <a:srgbClr val="414142"/>
              </a:solidFill>
            </a:endParaRPr>
          </a:p>
        </p:txBody>
      </p:sp>
      <p:sp>
        <p:nvSpPr>
          <p:cNvPr id="713743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dirty="0" smtClean="0"/>
              <a:t>Содержание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357562"/>
            <a:ext cx="820891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Предложения подготовлены с учетом мнения:</a:t>
            </a:r>
          </a:p>
          <a:p>
            <a:pPr>
              <a:spcAft>
                <a:spcPts val="600"/>
              </a:spcAft>
            </a:pPr>
            <a:endParaRPr lang="ru-RU" sz="800" dirty="0" smtClean="0"/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C00000"/>
                </a:solidFill>
              </a:rPr>
              <a:t>50 организаций</a:t>
            </a:r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общей</a:t>
            </a:r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/>
              <a:t>численностью </a:t>
            </a:r>
            <a:r>
              <a:rPr lang="ru-RU" sz="1600" b="1" dirty="0" smtClean="0">
                <a:solidFill>
                  <a:srgbClr val="C00000"/>
                </a:solidFill>
              </a:rPr>
              <a:t>187 226</a:t>
            </a:r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ru-RU" sz="1600" dirty="0" smtClean="0"/>
              <a:t>работников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C00000"/>
                </a:solidFill>
              </a:rPr>
              <a:t>600</a:t>
            </a:r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молодых </a:t>
            </a:r>
            <a:r>
              <a:rPr lang="ru-RU" sz="1600" b="1" dirty="0">
                <a:solidFill>
                  <a:srgbClr val="C00000"/>
                </a:solidFill>
              </a:rPr>
              <a:t>специалистов</a:t>
            </a:r>
            <a:r>
              <a:rPr lang="ru-RU" sz="1600" dirty="0"/>
              <a:t>, окончивших образовательные организации и работающих в организациях </a:t>
            </a:r>
            <a:r>
              <a:rPr lang="ru-RU" sz="1600" dirty="0" smtClean="0"/>
              <a:t>не </a:t>
            </a:r>
            <a:r>
              <a:rPr lang="ru-RU" sz="1600" dirty="0"/>
              <a:t>более 2-х </a:t>
            </a:r>
            <a:r>
              <a:rPr lang="ru-RU" sz="1600" dirty="0" smtClean="0"/>
              <a:t>лет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 dirty="0" smtClean="0"/>
              <a:t>Представителей дивизионов, ответственных за реализацию социальной политики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 dirty="0" smtClean="0"/>
              <a:t>Проектного  </a:t>
            </a:r>
            <a:r>
              <a:rPr lang="ru-RU" sz="1600" dirty="0"/>
              <a:t>офиса по повышению качества </a:t>
            </a:r>
            <a:r>
              <a:rPr lang="ru-RU" sz="1600" dirty="0" smtClean="0"/>
              <a:t>образования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600" dirty="0"/>
              <a:t>Р</a:t>
            </a:r>
            <a:r>
              <a:rPr lang="ru-RU" sz="1600" dirty="0" smtClean="0"/>
              <a:t>уководителя </a:t>
            </a:r>
            <a:r>
              <a:rPr lang="ru-RU" sz="1600" dirty="0"/>
              <a:t>рабочей группы </a:t>
            </a:r>
            <a:r>
              <a:rPr lang="ru-RU" sz="1600" dirty="0" smtClean="0"/>
              <a:t>Отраслевой комиссии по </a:t>
            </a:r>
            <a:r>
              <a:rPr lang="ru-RU" sz="1600" dirty="0"/>
              <a:t>работе с </a:t>
            </a:r>
            <a:r>
              <a:rPr lang="ru-RU" sz="1600" dirty="0" smtClean="0"/>
              <a:t>молодежью</a:t>
            </a:r>
          </a:p>
        </p:txBody>
      </p:sp>
    </p:spTree>
    <p:extLst>
      <p:ext uri="{BB962C8B-B14F-4D97-AF65-F5344CB8AC3E}">
        <p14:creationId xmlns:p14="http://schemas.microsoft.com/office/powerpoint/2010/main" val="177233715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0" name="Rectangle 1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dirty="0" smtClean="0"/>
              <a:t>Социальная поддержка молодых специалистов - выпускников образовательных учреждений</a:t>
            </a:r>
            <a:endParaRPr lang="ru-RU" sz="2400" dirty="0"/>
          </a:p>
        </p:txBody>
      </p:sp>
      <p:sp>
        <p:nvSpPr>
          <p:cNvPr id="24579" name="Rectangle 1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17338418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Изменение </a:t>
            </a:r>
            <a:r>
              <a:rPr lang="ru-RU" dirty="0"/>
              <a:t>терминов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678940"/>
              </p:ext>
            </p:extLst>
          </p:nvPr>
        </p:nvGraphicFramePr>
        <p:xfrm>
          <a:off x="375439" y="1065405"/>
          <a:ext cx="8424936" cy="5049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12468"/>
                <a:gridCol w="421246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550" dirty="0" smtClean="0"/>
                        <a:t>Термин ЕОСП </a:t>
                      </a:r>
                      <a:endParaRPr lang="ru-RU" sz="15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50" dirty="0" smtClean="0"/>
                        <a:t>Предложение </a:t>
                      </a:r>
                      <a:endParaRPr lang="ru-RU" sz="155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50" b="1" kern="1200" dirty="0" smtClean="0">
                          <a:solidFill>
                            <a:srgbClr val="002060"/>
                          </a:solidFill>
                        </a:rPr>
                        <a:t>Молодые специалисты – выпускники образовательных учреждений</a:t>
                      </a:r>
                      <a:r>
                        <a:rPr lang="ru-RU" sz="1550" kern="1200" dirty="0" smtClean="0"/>
                        <a:t> – это  работники в возрасте до 35 лет, имеющие диплом о среднем и/или высшем специальном образовании, окончившие образовательное </a:t>
                      </a:r>
                      <a:r>
                        <a:rPr lang="ru-RU" sz="1550" b="1" kern="1200" dirty="0" smtClean="0">
                          <a:solidFill>
                            <a:srgbClr val="002060"/>
                          </a:solidFill>
                        </a:rPr>
                        <a:t>учреждение</a:t>
                      </a:r>
                      <a:r>
                        <a:rPr lang="ru-RU" sz="1550" kern="1200" dirty="0" smtClean="0"/>
                        <a:t> не более одного года до трудоустройства и впервые приступившие к работе в организации после окончания образовательного </a:t>
                      </a:r>
                      <a:r>
                        <a:rPr lang="ru-RU" sz="1550" b="1" kern="1200" dirty="0" smtClean="0">
                          <a:solidFill>
                            <a:srgbClr val="002060"/>
                          </a:solidFill>
                        </a:rPr>
                        <a:t>учреждения</a:t>
                      </a:r>
                      <a:r>
                        <a:rPr lang="ru-RU" sz="1550" kern="1200" dirty="0" smtClean="0"/>
                        <a:t>.</a:t>
                      </a:r>
                      <a:endParaRPr lang="ru-RU" sz="1550" kern="1200" dirty="0">
                        <a:solidFill>
                          <a:srgbClr val="002060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50" b="1" kern="1200" dirty="0" smtClean="0">
                          <a:solidFill>
                            <a:srgbClr val="C00000"/>
                          </a:solidFill>
                        </a:rPr>
                        <a:t>Молодые специалисты</a:t>
                      </a:r>
                      <a:r>
                        <a:rPr lang="ru-RU" sz="1550" b="1" kern="1200" baseline="0" dirty="0" smtClean="0">
                          <a:solidFill>
                            <a:srgbClr val="C00000"/>
                          </a:solidFill>
                        </a:rPr>
                        <a:t> – </a:t>
                      </a:r>
                      <a:r>
                        <a:rPr lang="ru-RU" sz="1550" kern="1200" dirty="0" smtClean="0"/>
                        <a:t>выпускники образовательных </a:t>
                      </a:r>
                      <a:r>
                        <a:rPr lang="ru-RU" sz="1550" b="1" kern="1200" dirty="0" smtClean="0">
                          <a:solidFill>
                            <a:srgbClr val="C00000"/>
                          </a:solidFill>
                        </a:rPr>
                        <a:t>организаций</a:t>
                      </a:r>
                      <a:r>
                        <a:rPr lang="ru-RU" sz="1550" kern="1200" dirty="0" smtClean="0"/>
                        <a:t>  в возрасте до 35 лет, имеющие диплом о среднем и/или высшем специальном образовании, окончившие образовательную </a:t>
                      </a:r>
                      <a:r>
                        <a:rPr lang="ru-RU" sz="1550" b="1" i="0" kern="1200" dirty="0" smtClean="0">
                          <a:solidFill>
                            <a:srgbClr val="C00000"/>
                          </a:solidFill>
                        </a:rPr>
                        <a:t>организацию</a:t>
                      </a:r>
                      <a:r>
                        <a:rPr lang="ru-RU" sz="1550" kern="1200" dirty="0" smtClean="0"/>
                        <a:t> не более одного года до трудоустройства и впервые приступившие к работе в организации после окончания образовательной </a:t>
                      </a:r>
                      <a:r>
                        <a:rPr lang="ru-RU" sz="1550" b="1" kern="1200" dirty="0" smtClean="0">
                          <a:solidFill>
                            <a:srgbClr val="C00000"/>
                          </a:solidFill>
                        </a:rPr>
                        <a:t>организации</a:t>
                      </a:r>
                      <a:r>
                        <a:rPr lang="ru-RU" sz="1550" kern="1200" dirty="0" smtClean="0"/>
                        <a:t> </a:t>
                      </a:r>
                      <a:r>
                        <a:rPr lang="ru-RU" sz="1550" b="1" kern="1200" dirty="0" smtClean="0">
                          <a:solidFill>
                            <a:srgbClr val="C00000"/>
                          </a:solidFill>
                        </a:rPr>
                        <a:t>по специальности</a:t>
                      </a:r>
                      <a:r>
                        <a:rPr lang="ru-RU" sz="1550" kern="1200" dirty="0" smtClean="0"/>
                        <a:t>.</a:t>
                      </a:r>
                    </a:p>
                    <a:p>
                      <a:endParaRPr lang="ru-RU" sz="800" kern="1200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ru-RU" sz="1550" kern="1200" dirty="0" smtClean="0">
                          <a:solidFill>
                            <a:srgbClr val="C00000"/>
                          </a:solidFill>
                        </a:rPr>
                        <a:t>Данный статус может присваиваться  на период не более 3-х лет  с даты приема на работу. </a:t>
                      </a:r>
                    </a:p>
                    <a:p>
                      <a:endParaRPr lang="ru-RU" sz="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550" kern="1200" dirty="0" smtClean="0"/>
                        <a:t>Молодые </a:t>
                      </a:r>
                      <a:r>
                        <a:rPr lang="ru-RU" sz="1550" b="1" kern="1200" dirty="0" smtClean="0">
                          <a:solidFill>
                            <a:srgbClr val="002060"/>
                          </a:solidFill>
                        </a:rPr>
                        <a:t>специалисты</a:t>
                      </a:r>
                      <a:r>
                        <a:rPr lang="ru-RU" sz="1550" kern="1200" dirty="0" smtClean="0"/>
                        <a:t> – работники в возрасте до 35 лет включительно, </a:t>
                      </a:r>
                      <a:r>
                        <a:rPr lang="ru-RU" sz="1550" b="1" kern="1200" dirty="0" smtClean="0">
                          <a:solidFill>
                            <a:srgbClr val="002060"/>
                          </a:solidFill>
                        </a:rPr>
                        <a:t>имеющие диплом о среднем и/или высшем профессиональном образовании.</a:t>
                      </a:r>
                      <a:endParaRPr lang="ru-RU" sz="15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50" kern="1200" dirty="0" smtClean="0"/>
                        <a:t>Молодые </a:t>
                      </a:r>
                      <a:r>
                        <a:rPr lang="ru-RU" sz="1550" b="1" kern="1200" dirty="0" smtClean="0">
                          <a:solidFill>
                            <a:srgbClr val="C00000"/>
                          </a:solidFill>
                        </a:rPr>
                        <a:t>работники*</a:t>
                      </a:r>
                      <a:r>
                        <a:rPr lang="ru-RU" sz="1550" kern="1200" dirty="0" smtClean="0"/>
                        <a:t> - работники в возрасте до 35 лет включительно.</a:t>
                      </a:r>
                    </a:p>
                    <a:p>
                      <a:endParaRPr lang="ru-RU" sz="155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0" y="6072206"/>
            <a:ext cx="4143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- </a:t>
            </a:r>
            <a:r>
              <a:rPr lang="ru-RU" sz="1400" dirty="0" smtClean="0"/>
              <a:t>в соответствие с Отраслевым соглашением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295768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Интересы сторон (по приоритетности)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8313" y="1125538"/>
            <a:ext cx="8424862" cy="5303858"/>
          </a:xfrm>
        </p:spPr>
        <p:txBody>
          <a:bodyPr/>
          <a:lstStyle/>
          <a:p>
            <a:pPr marL="342900" indent="-34290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Кому организации готовы оказывать поддержку?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b="1" dirty="0" smtClean="0"/>
              <a:t>Выпускникам имеющим специальности, в которых заинтересована организация</a:t>
            </a:r>
          </a:p>
          <a:p>
            <a:pPr marL="3309938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1200" i="1" dirty="0" smtClean="0"/>
              <a:t>Выпускники, которые закончили образовательные учреждения, </a:t>
            </a:r>
            <a:r>
              <a:rPr lang="ru-RU" sz="1200" i="1" dirty="0" smtClean="0">
                <a:solidFill>
                  <a:srgbClr val="C00000"/>
                </a:solidFill>
              </a:rPr>
              <a:t>проходили практику </a:t>
            </a:r>
            <a:r>
              <a:rPr lang="ru-RU" sz="1200" i="1" dirty="0" smtClean="0"/>
              <a:t>в организации и заинтересованы в трудоустройстве</a:t>
            </a:r>
          </a:p>
          <a:p>
            <a:pPr marL="3309938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1200" i="1" dirty="0" smtClean="0"/>
              <a:t>Выпускники </a:t>
            </a:r>
            <a:r>
              <a:rPr lang="ru-RU" sz="1200" i="1" dirty="0" smtClean="0">
                <a:solidFill>
                  <a:srgbClr val="C00000"/>
                </a:solidFill>
              </a:rPr>
              <a:t>профильных ВУЗов</a:t>
            </a:r>
          </a:p>
          <a:p>
            <a:pPr marL="3309938" indent="-171450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</a:pPr>
            <a:r>
              <a:rPr lang="ru-RU" sz="1200" i="1" dirty="0" smtClean="0"/>
              <a:t>Поступившие впервые на работу в организацию после окончания школы, не имеющим специального образования, но </a:t>
            </a:r>
            <a:r>
              <a:rPr lang="ru-RU" sz="1200" i="1" dirty="0" smtClean="0">
                <a:solidFill>
                  <a:srgbClr val="C00000"/>
                </a:solidFill>
              </a:rPr>
              <a:t>показавшим незаурядные результаты в течение первого года работы</a:t>
            </a:r>
          </a:p>
          <a:p>
            <a:pPr marL="342900" indent="-34290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Какие льготы важны молодым специалистам и отсутствуют в ЕОСП?</a:t>
            </a:r>
          </a:p>
          <a:p>
            <a:pPr marL="342900" indent="-3429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ru-RU" sz="1500" dirty="0" smtClean="0"/>
              <a:t>Материальная помощь на период нахождения работника или его супруги в отпуске по уходу за ребенком до достижения им  возраста 3-х лет</a:t>
            </a:r>
          </a:p>
          <a:p>
            <a:pPr marL="342900" indent="-3429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ru-RU" sz="1500" dirty="0" smtClean="0"/>
              <a:t>Доплата  работнику за период  временной нетрудоспособности  в случае потери им в ежемесячном заработке</a:t>
            </a:r>
          </a:p>
          <a:p>
            <a:pPr marL="342900" indent="-3429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ru-RU" sz="1500" dirty="0" smtClean="0"/>
              <a:t>Материальная помощь работнику  на содержание ребенка в детском саду, яслях</a:t>
            </a:r>
          </a:p>
          <a:p>
            <a:pPr marL="342900" indent="-3429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ru-RU" sz="1500" dirty="0" smtClean="0"/>
              <a:t>Материальная помощь на обустройство быта</a:t>
            </a:r>
          </a:p>
          <a:p>
            <a:pPr marL="342900" indent="-3429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SzPct val="100000"/>
              <a:buFont typeface="+mj-lt"/>
              <a:buAutoNum type="arabicPeriod"/>
            </a:pPr>
            <a:r>
              <a:rPr lang="ru-RU" sz="1500" dirty="0" smtClean="0"/>
              <a:t>Материальная помощь в связи с бракосочетанием</a:t>
            </a:r>
          </a:p>
          <a:p>
            <a:pPr marL="342900" indent="-342900">
              <a:buNone/>
            </a:pPr>
            <a:endParaRPr lang="ru-RU" sz="1800" b="1" dirty="0" smtClean="0">
              <a:solidFill>
                <a:srgbClr val="C0000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1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7" name="Пятиугольник 6"/>
          <p:cNvSpPr/>
          <p:nvPr/>
        </p:nvSpPr>
        <p:spPr>
          <a:xfrm>
            <a:off x="467544" y="2492896"/>
            <a:ext cx="2952328" cy="792088"/>
          </a:xfrm>
          <a:prstGeom prst="homePlate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Не являются критериями для оказания дополнительной социальной  </a:t>
            </a:r>
            <a:r>
              <a:rPr lang="ru-RU" sz="1400" i="1" dirty="0">
                <a:solidFill>
                  <a:schemeClr val="tx1"/>
                </a:solidFill>
              </a:rPr>
              <a:t>поддержки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2" y="0"/>
            <a:ext cx="7776095" cy="962025"/>
          </a:xfrm>
        </p:spPr>
        <p:txBody>
          <a:bodyPr/>
          <a:lstStyle/>
          <a:p>
            <a:r>
              <a:rPr lang="ru-RU" dirty="0" smtClean="0"/>
              <a:t>Социальные льготы молодым специалистам:  дополнительные виды материальной помощи 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542972"/>
              </p:ext>
            </p:extLst>
          </p:nvPr>
        </p:nvGraphicFramePr>
        <p:xfrm>
          <a:off x="107504" y="961609"/>
          <a:ext cx="8928992" cy="548640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32048"/>
                <a:gridCol w="2448272"/>
                <a:gridCol w="1080120"/>
                <a:gridCol w="3024336"/>
                <a:gridCol w="1944216"/>
              </a:tblGrid>
              <a:tr h="43964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№ п/п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Вид помощи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Размер помощи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Условия оказания помощи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Документы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212">
                <a:tc>
                  <a:txBody>
                    <a:bodyPr/>
                    <a:lstStyle/>
                    <a:p>
                      <a:r>
                        <a:rPr lang="ru-RU" sz="1300" kern="1200" dirty="0" smtClean="0"/>
                        <a:t>16</a:t>
                      </a:r>
                      <a:endParaRPr lang="ru-RU" sz="13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Материальная помощь на обустройство быта (приобретение мебели, бытовой техники, посуды, постельного белья и т.д.)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Не более </a:t>
                      </a:r>
                    </a:p>
                    <a:p>
                      <a:r>
                        <a:rPr lang="ru-RU" sz="1200" kern="1200" dirty="0" smtClean="0"/>
                        <a:t>50 000 руб.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Выплачивается однократно в течение от 1 до 6 месяцев с даты трудоустройства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/>
                        <a:t>Личное заявление работника</a:t>
                      </a:r>
                    </a:p>
                    <a:p>
                      <a:r>
                        <a:rPr lang="ru-RU" sz="1100" kern="1200" dirty="0" smtClean="0"/>
                        <a:t>Документы, подтверждающие затраты</a:t>
                      </a:r>
                      <a:endParaRPr lang="ru-RU" sz="11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1355">
                <a:tc>
                  <a:txBody>
                    <a:bodyPr/>
                    <a:lstStyle/>
                    <a:p>
                      <a:r>
                        <a:rPr lang="ru-RU" sz="1300" kern="1200" dirty="0" smtClean="0"/>
                        <a:t>17</a:t>
                      </a:r>
                      <a:endParaRPr lang="ru-RU" sz="13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Материальная помощь в связи с бракосочетанием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Не более </a:t>
                      </a:r>
                    </a:p>
                    <a:p>
                      <a:r>
                        <a:rPr lang="ru-RU" sz="1200" kern="1200" dirty="0" smtClean="0"/>
                        <a:t>30 000 руб.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Выплачивается  при регистрации брака впервые. В случае</a:t>
                      </a:r>
                      <a:r>
                        <a:rPr lang="ru-RU" sz="1200" kern="1200" baseline="0" dirty="0" smtClean="0"/>
                        <a:t> если в брак вступают работники организации помощь оказывается одному из них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/>
                        <a:t>Личное заявление работника</a:t>
                      </a:r>
                    </a:p>
                    <a:p>
                      <a:r>
                        <a:rPr lang="ru-RU" sz="1100" kern="1200" dirty="0" smtClean="0"/>
                        <a:t>Свидетельство о браке</a:t>
                      </a:r>
                      <a:endParaRPr lang="ru-RU" sz="11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8926">
                <a:tc>
                  <a:txBody>
                    <a:bodyPr/>
                    <a:lstStyle/>
                    <a:p>
                      <a:r>
                        <a:rPr lang="ru-RU" sz="1300" kern="1200" dirty="0" smtClean="0"/>
                        <a:t>18</a:t>
                      </a:r>
                      <a:endParaRPr lang="ru-RU" sz="13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Материальная помощь работнику на период нахождения работника или его супруги в отпуске по уходу за</a:t>
                      </a:r>
                      <a:r>
                        <a:rPr lang="ru-RU" sz="1200" kern="1200" baseline="0" dirty="0" smtClean="0"/>
                        <a:t> ребенком до достижения им  возраста 3-х лет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Не более </a:t>
                      </a:r>
                    </a:p>
                    <a:p>
                      <a:r>
                        <a:rPr lang="ru-RU" sz="1200" kern="1200" dirty="0" smtClean="0"/>
                        <a:t>10 000 руб.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Выплачивается работнику/супруге работника ежемесячно по окончании больничного  листа по беременности и родам до выхода работника/супруги работника на работу, но не более, чем до достижения ребенком возраста 3-х лет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/>
                        <a:t>Личное заявление работника</a:t>
                      </a:r>
                    </a:p>
                    <a:p>
                      <a:r>
                        <a:rPr lang="ru-RU" sz="1100" kern="1200" dirty="0" smtClean="0"/>
                        <a:t>Свидетельство о рождения</a:t>
                      </a:r>
                      <a:r>
                        <a:rPr lang="ru-RU" sz="1100" kern="1200" baseline="0" dirty="0" smtClean="0"/>
                        <a:t> ребенка</a:t>
                      </a:r>
                    </a:p>
                    <a:p>
                      <a:r>
                        <a:rPr lang="ru-RU" sz="1100" kern="1200" baseline="0" dirty="0" smtClean="0"/>
                        <a:t>Справка с места работы супруга/супруги работника</a:t>
                      </a:r>
                      <a:endParaRPr lang="ru-RU" sz="11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1355">
                <a:tc>
                  <a:txBody>
                    <a:bodyPr/>
                    <a:lstStyle/>
                    <a:p>
                      <a:r>
                        <a:rPr lang="ru-RU" sz="1300" kern="1200" dirty="0" smtClean="0"/>
                        <a:t>19</a:t>
                      </a:r>
                      <a:endParaRPr lang="ru-RU" sz="13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baseline="0" dirty="0" smtClean="0"/>
                        <a:t>Материальная помощь работнику  на содержание ребенка в детском дошкольном </a:t>
                      </a:r>
                      <a:r>
                        <a:rPr lang="ru-RU" sz="1200" kern="1200" baseline="0" dirty="0" smtClean="0"/>
                        <a:t>учреждении (ДДУ)</a:t>
                      </a:r>
                      <a:endParaRPr lang="ru-RU" sz="1200" kern="1200" baseline="0" dirty="0" smtClean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Не более 90% затрат*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/>
                        <a:t>Личное заявление работника</a:t>
                      </a:r>
                    </a:p>
                    <a:p>
                      <a:r>
                        <a:rPr lang="ru-RU" sz="1100" kern="1200" dirty="0" smtClean="0"/>
                        <a:t>Документы, подтверждающие затраты</a:t>
                      </a:r>
                      <a:endParaRPr lang="ru-RU" sz="11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7212">
                <a:tc>
                  <a:txBody>
                    <a:bodyPr/>
                    <a:lstStyle/>
                    <a:p>
                      <a:r>
                        <a:rPr lang="ru-RU" sz="1300" kern="1200" dirty="0" smtClean="0"/>
                        <a:t>20</a:t>
                      </a:r>
                      <a:endParaRPr lang="ru-RU" sz="13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Доплата  работнику за период  временной нетрудоспособности  в случае потери им в ежемесячном заработке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100% до оклада, ИСН и всех ежемесячных надбавок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/>
                        <a:t>Выплачивается: </a:t>
                      </a:r>
                    </a:p>
                    <a:p>
                      <a:r>
                        <a:rPr lang="ru-RU" sz="1200" kern="1200" dirty="0" smtClean="0"/>
                        <a:t>при стационарном лечении с 1-го дня нетрудоспособности; </a:t>
                      </a:r>
                    </a:p>
                    <a:p>
                      <a:r>
                        <a:rPr lang="ru-RU" sz="1200" kern="1200" dirty="0" smtClean="0"/>
                        <a:t>при амбулаторном лечении – с 15 дня нетрудоспособности. </a:t>
                      </a:r>
                      <a:endParaRPr lang="ru-RU" sz="1200" kern="1200" dirty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/>
                        <a:t>Личное заявление работника</a:t>
                      </a:r>
                    </a:p>
                    <a:p>
                      <a:r>
                        <a:rPr lang="ru-RU" sz="1100" kern="1200" dirty="0" smtClean="0"/>
                        <a:t>Лист временной нетрудоспособности</a:t>
                      </a:r>
                      <a:endParaRPr lang="ru-RU" sz="1100" kern="1200" dirty="0" smtClean="0">
                        <a:solidFill>
                          <a:schemeClr val="hlink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6396335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* - </a:t>
            </a:r>
            <a:r>
              <a:rPr lang="ru-RU" sz="1100" dirty="0" smtClean="0"/>
              <a:t>организациям необходимо установить конкретный размер поддержки, но не выше </a:t>
            </a:r>
            <a:r>
              <a:rPr lang="ru-RU" sz="1100" dirty="0" smtClean="0"/>
              <a:t>среднерыночной</a:t>
            </a:r>
            <a:r>
              <a:rPr lang="en-US" sz="1100" dirty="0" smtClean="0"/>
              <a:t> </a:t>
            </a:r>
            <a:r>
              <a:rPr lang="ru-RU" sz="1100" dirty="0" smtClean="0"/>
              <a:t>региональной стоимости </a:t>
            </a:r>
            <a:r>
              <a:rPr lang="ru-RU" sz="1100" dirty="0" smtClean="0"/>
              <a:t>пребывания ребенка в </a:t>
            </a:r>
            <a:r>
              <a:rPr lang="ru-RU" sz="1100" dirty="0" smtClean="0"/>
              <a:t>ДДУ в месяц 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928482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kern="1200" dirty="0"/>
              <a:t>Проект решения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7158" y="1214422"/>
            <a:ext cx="8463884" cy="52706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300"/>
              </a:spcAft>
              <a:buAutoNum type="arabicPeriod"/>
            </a:pPr>
            <a:r>
              <a:rPr lang="ru-RU" sz="1600" dirty="0" smtClean="0">
                <a:latin typeface="+mj-lt"/>
                <a:ea typeface="+mj-ea"/>
                <a:cs typeface="+mj-cs"/>
              </a:rPr>
              <a:t>Одобрить изменение терминов ЕОСП «Молодые специалисты – выпускники образовательных учреждений» и «</a:t>
            </a:r>
            <a:r>
              <a:rPr lang="ru-RU" sz="1600" dirty="0">
                <a:latin typeface="+mj-lt"/>
                <a:ea typeface="+mj-ea"/>
                <a:cs typeface="+mj-cs"/>
              </a:rPr>
              <a:t>Молодые </a:t>
            </a:r>
            <a:r>
              <a:rPr lang="ru-RU" sz="1600" dirty="0" smtClean="0">
                <a:latin typeface="+mj-lt"/>
                <a:ea typeface="+mj-ea"/>
                <a:cs typeface="+mj-cs"/>
              </a:rPr>
              <a:t>специалисты» и их определений.</a:t>
            </a:r>
            <a:endParaRPr lang="en-US" sz="1600" dirty="0" smtClean="0">
              <a:latin typeface="+mj-lt"/>
              <a:ea typeface="+mj-ea"/>
              <a:cs typeface="+mj-cs"/>
            </a:endParaRPr>
          </a:p>
          <a:p>
            <a:pPr marL="342900" indent="-342900">
              <a:spcAft>
                <a:spcPts val="300"/>
              </a:spcAft>
              <a:buAutoNum type="arabicPeriod"/>
            </a:pPr>
            <a:endParaRPr lang="ru-RU" sz="1600" dirty="0" smtClean="0">
              <a:latin typeface="+mj-lt"/>
              <a:ea typeface="+mj-ea"/>
              <a:cs typeface="+mj-cs"/>
            </a:endParaRP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ru-RU" sz="1600" dirty="0" smtClean="0">
                <a:latin typeface="+mj-lt"/>
                <a:ea typeface="+mj-ea"/>
                <a:cs typeface="+mj-cs"/>
              </a:rPr>
              <a:t>Одобрить внесение изменений в КСП оказания помощи работникам и дополнить таблицу </a:t>
            </a:r>
            <a:r>
              <a:rPr lang="ru-RU" sz="1600" dirty="0">
                <a:latin typeface="+mj-lt"/>
                <a:ea typeface="+mj-ea"/>
                <a:cs typeface="+mj-cs"/>
              </a:rPr>
              <a:t>1 «Виды помощи работникам» </a:t>
            </a:r>
            <a:r>
              <a:rPr lang="ru-RU" sz="1600" dirty="0" smtClean="0">
                <a:latin typeface="+mj-lt"/>
                <a:ea typeface="+mj-ea"/>
                <a:cs typeface="+mj-cs"/>
              </a:rPr>
              <a:t>видами материальной помощи представленными на слайде 6.</a:t>
            </a:r>
          </a:p>
          <a:p>
            <a:pPr marL="800100" lvl="1" indent="-342900">
              <a:spcAft>
                <a:spcPts val="300"/>
              </a:spcAft>
            </a:pPr>
            <a:r>
              <a:rPr lang="ru-RU" sz="16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Ответственные</a:t>
            </a:r>
            <a:r>
              <a:rPr lang="ru-RU" sz="16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:</a:t>
            </a:r>
            <a:r>
              <a:rPr lang="ru-RU" sz="1600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dirty="0">
                <a:latin typeface="+mj-lt"/>
                <a:ea typeface="+mj-ea"/>
                <a:cs typeface="+mj-cs"/>
              </a:rPr>
              <a:t>отдел социальной политики </a:t>
            </a:r>
            <a:r>
              <a:rPr lang="ru-RU" sz="1600" dirty="0" smtClean="0">
                <a:latin typeface="+mj-lt"/>
                <a:ea typeface="+mj-ea"/>
                <a:cs typeface="+mj-cs"/>
              </a:rPr>
              <a:t>ДКП</a:t>
            </a:r>
            <a:endParaRPr lang="ru-RU" sz="1600" dirty="0">
              <a:latin typeface="+mj-lt"/>
              <a:ea typeface="+mj-ea"/>
              <a:cs typeface="+mj-cs"/>
            </a:endParaRPr>
          </a:p>
          <a:p>
            <a:pPr marL="800100" lvl="1" indent="-342900">
              <a:spcAft>
                <a:spcPts val="300"/>
              </a:spcAft>
            </a:pPr>
            <a:r>
              <a:rPr lang="ru-RU" sz="16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Срок</a:t>
            </a:r>
            <a:r>
              <a:rPr lang="ru-RU" sz="16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:</a:t>
            </a:r>
            <a:r>
              <a:rPr lang="ru-RU" sz="1600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600" dirty="0" smtClean="0">
                <a:latin typeface="+mj-lt"/>
                <a:ea typeface="+mj-ea"/>
                <a:cs typeface="+mj-cs"/>
              </a:rPr>
              <a:t>25.03.2014</a:t>
            </a:r>
            <a:endParaRPr lang="en-US" sz="1600" dirty="0" smtClean="0">
              <a:latin typeface="+mj-lt"/>
              <a:ea typeface="+mj-ea"/>
              <a:cs typeface="+mj-cs"/>
            </a:endParaRPr>
          </a:p>
          <a:p>
            <a:pPr marL="800100" lvl="1" indent="-342900">
              <a:spcAft>
                <a:spcPts val="300"/>
              </a:spcAft>
            </a:pPr>
            <a:endParaRPr lang="en-US" sz="1600" dirty="0">
              <a:latin typeface="+mj-lt"/>
              <a:ea typeface="+mj-ea"/>
              <a:cs typeface="+mj-cs"/>
            </a:endParaRPr>
          </a:p>
          <a:p>
            <a:pPr marL="358775" lvl="1" indent="-358775">
              <a:spcAft>
                <a:spcPts val="300"/>
              </a:spcAft>
              <a:buAutoNum type="arabicPeriod" startAt="3"/>
            </a:pPr>
            <a:r>
              <a:rPr lang="ru-RU" sz="1600" dirty="0" smtClean="0">
                <a:latin typeface="+mj-lt"/>
                <a:ea typeface="+mj-ea"/>
                <a:cs typeface="+mj-cs"/>
              </a:rPr>
              <a:t>Организациям, заинтересованным в дополнительной социальной поддержке молодых специалистов, утвердить перечень специальностей, в которых заинтересована организация, и поддерживать его в актуальном состоянии.</a:t>
            </a:r>
          </a:p>
          <a:p>
            <a:pPr marL="442913" lvl="1">
              <a:spcAft>
                <a:spcPts val="300"/>
              </a:spcAft>
            </a:pPr>
            <a:r>
              <a:rPr lang="ru-RU" sz="16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Ответственные: </a:t>
            </a:r>
            <a:r>
              <a:rPr lang="ru-RU" sz="1600" dirty="0" smtClean="0">
                <a:latin typeface="+mj-lt"/>
                <a:ea typeface="+mj-ea"/>
                <a:cs typeface="+mj-cs"/>
              </a:rPr>
              <a:t>отдел социальной политики ДКП, СУП УК и СУП организаций</a:t>
            </a:r>
            <a:endParaRPr lang="ru-RU" sz="1600" dirty="0">
              <a:latin typeface="+mj-lt"/>
              <a:ea typeface="+mj-ea"/>
              <a:cs typeface="+mj-cs"/>
            </a:endParaRPr>
          </a:p>
          <a:p>
            <a:pPr marL="342900" indent="-342900">
              <a:spcAft>
                <a:spcPts val="300"/>
              </a:spcAft>
              <a:buAutoNum type="arabicPeriod" startAt="3"/>
            </a:pPr>
            <a:endParaRPr lang="ru-RU" sz="1600" dirty="0" smtClean="0">
              <a:solidFill>
                <a:schemeClr val="hlink"/>
              </a:solidFill>
              <a:latin typeface="+mj-lt"/>
              <a:ea typeface="+mj-ea"/>
              <a:cs typeface="+mj-cs"/>
            </a:endParaRPr>
          </a:p>
          <a:p>
            <a:pPr marL="358775" indent="-358775">
              <a:spcAft>
                <a:spcPts val="300"/>
              </a:spcAft>
              <a:buAutoNum type="arabicPeriod" startAt="4"/>
            </a:pPr>
            <a:r>
              <a:rPr lang="ru-RU" sz="1600" dirty="0" smtClean="0">
                <a:latin typeface="+mj-lt"/>
                <a:ea typeface="+mj-ea"/>
                <a:cs typeface="+mj-cs"/>
              </a:rPr>
              <a:t>Поручить Рабочей группе по делам молодежи подготовить  методическое </a:t>
            </a:r>
          </a:p>
          <a:p>
            <a:pPr marL="358775">
              <a:spcAft>
                <a:spcPts val="300"/>
              </a:spcAft>
            </a:pPr>
            <a:r>
              <a:rPr lang="ru-RU" sz="1600" dirty="0" smtClean="0">
                <a:latin typeface="+mj-lt"/>
                <a:ea typeface="+mj-ea"/>
                <a:cs typeface="+mj-cs"/>
              </a:rPr>
              <a:t>письмо в организации, разъясняющее особенности присвоения статуса </a:t>
            </a:r>
          </a:p>
          <a:p>
            <a:pPr marL="358775">
              <a:spcAft>
                <a:spcPts val="300"/>
              </a:spcAft>
            </a:pPr>
            <a:r>
              <a:rPr lang="ru-RU" sz="1600" dirty="0" smtClean="0">
                <a:latin typeface="+mj-lt"/>
                <a:ea typeface="+mj-ea"/>
                <a:cs typeface="+mj-cs"/>
              </a:rPr>
              <a:t>«Молодой специалист».</a:t>
            </a:r>
          </a:p>
          <a:p>
            <a:pPr marL="800100" lvl="1" indent="-342900">
              <a:spcAft>
                <a:spcPts val="300"/>
              </a:spcAft>
            </a:pPr>
            <a:r>
              <a:rPr lang="ru-RU" sz="1600" dirty="0" smtClean="0">
                <a:solidFill>
                  <a:srgbClr val="C00000"/>
                </a:solidFill>
              </a:rPr>
              <a:t>Ответственные:</a:t>
            </a:r>
            <a:r>
              <a:rPr lang="ru-RU" sz="1600" dirty="0" smtClean="0">
                <a:solidFill>
                  <a:schemeClr val="hlink"/>
                </a:solidFill>
              </a:rPr>
              <a:t> </a:t>
            </a:r>
            <a:r>
              <a:rPr lang="ru-RU" sz="1600" dirty="0" smtClean="0"/>
              <a:t>Рабочая группа по делам молодежи</a:t>
            </a:r>
          </a:p>
          <a:p>
            <a:pPr marL="800100" lvl="1" indent="-342900">
              <a:spcAft>
                <a:spcPts val="300"/>
              </a:spcAft>
            </a:pPr>
            <a:r>
              <a:rPr lang="ru-RU" sz="1600" dirty="0" smtClean="0">
                <a:solidFill>
                  <a:srgbClr val="C00000"/>
                </a:solidFill>
              </a:rPr>
              <a:t>Срок:</a:t>
            </a:r>
            <a:r>
              <a:rPr lang="ru-RU" sz="1600" dirty="0" smtClean="0">
                <a:solidFill>
                  <a:schemeClr val="hlink"/>
                </a:solidFill>
              </a:rPr>
              <a:t> </a:t>
            </a:r>
            <a:r>
              <a:rPr lang="ru-RU" sz="1600" dirty="0" smtClean="0"/>
              <a:t>17.05.2014</a:t>
            </a:r>
            <a:endParaRPr lang="ru-RU" sz="1400" dirty="0">
              <a:solidFill>
                <a:schemeClr val="hlink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2" name="Rectangle 10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dirty="0" smtClean="0"/>
              <a:t>Совершенствование КСП оказания помощи работникам у улучшении жилищных условий</a:t>
            </a:r>
          </a:p>
        </p:txBody>
      </p:sp>
    </p:spTree>
    <p:extLst>
      <p:ext uri="{BB962C8B-B14F-4D97-AF65-F5344CB8AC3E}">
        <p14:creationId xmlns:p14="http://schemas.microsoft.com/office/powerpoint/2010/main" val="263729085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2" y="0"/>
            <a:ext cx="7632080" cy="962025"/>
          </a:xfrm>
        </p:spPr>
        <p:txBody>
          <a:bodyPr/>
          <a:lstStyle/>
          <a:p>
            <a:r>
              <a:rPr lang="ru-RU" dirty="0" smtClean="0"/>
              <a:t>Размеры кредитов, в отношении которых осуществляется компенсация части процентной ставки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89692A-5D04-426D-999D-B0B42B99E51B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9</a:t>
            </a:fld>
            <a:endParaRPr lang="ru-RU">
              <a:solidFill>
                <a:srgbClr val="003274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143964"/>
              </p:ext>
            </p:extLst>
          </p:nvPr>
        </p:nvGraphicFramePr>
        <p:xfrm>
          <a:off x="323528" y="1052737"/>
          <a:ext cx="8568952" cy="4533029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519318"/>
                <a:gridCol w="1878714"/>
                <a:gridCol w="5170920"/>
              </a:tblGrid>
              <a:tr h="70431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Социальная категория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Размер кредита, установленный ЕОСП, руб.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Предлагаемый размер кредита, руб.</a:t>
                      </a:r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318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/>
                        <a:t>1</a:t>
                      </a:r>
                      <a:endParaRPr lang="ru-RU" sz="14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/>
                        <a:t>3 000 000</a:t>
                      </a:r>
                      <a:endParaRPr lang="ru-RU" sz="14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 smtClean="0"/>
                        <a:t>При покупке 1-комнатных квартир – до 2 500 000</a:t>
                      </a:r>
                    </a:p>
                    <a:p>
                      <a:pPr algn="l"/>
                      <a:r>
                        <a:rPr lang="ru-RU" sz="1400" kern="1200" dirty="0" smtClean="0"/>
                        <a:t>При покупке 2-комнатных квартир – до 3 500 000</a:t>
                      </a:r>
                    </a:p>
                    <a:p>
                      <a:pPr algn="l"/>
                      <a:r>
                        <a:rPr lang="ru-RU" sz="1400" kern="1200" dirty="0" smtClean="0"/>
                        <a:t>При покупке 3-комнатных квартир – до 4 000 000</a:t>
                      </a:r>
                      <a:endParaRPr lang="ru-RU" sz="1400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4318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/>
                        <a:t>2</a:t>
                      </a:r>
                      <a:endParaRPr lang="ru-RU" sz="14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/>
                        <a:t>4 000 000</a:t>
                      </a:r>
                      <a:endParaRPr lang="ru-RU" sz="14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 smtClean="0"/>
                        <a:t>При покупке 1-комнатных квартир – до 3 500 000</a:t>
                      </a:r>
                    </a:p>
                    <a:p>
                      <a:pPr algn="l"/>
                      <a:r>
                        <a:rPr lang="ru-RU" sz="1400" kern="1200" dirty="0" smtClean="0"/>
                        <a:t>При покупке 2-комнатных квартир – до 4 500 000</a:t>
                      </a:r>
                    </a:p>
                    <a:p>
                      <a:pPr algn="l"/>
                      <a:r>
                        <a:rPr lang="ru-RU" sz="1400" kern="1200" dirty="0" smtClean="0"/>
                        <a:t>При покупке 3-комнатных квартир – до 7 000 000</a:t>
                      </a:r>
                      <a:endParaRPr lang="ru-RU" sz="1400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6023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/>
                        <a:t>3</a:t>
                      </a:r>
                      <a:endParaRPr lang="ru-RU" sz="14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/>
                        <a:t>5 500 000</a:t>
                      </a:r>
                      <a:endParaRPr lang="ru-RU" sz="14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 smtClean="0"/>
                        <a:t>Для организаций, расположенных в ЗАТО и моногородах - в соответствии с нормами, установленными для 1 социальной категории.</a:t>
                      </a:r>
                    </a:p>
                    <a:p>
                      <a:pPr algn="l"/>
                      <a:endParaRPr lang="ru-RU" sz="1400" kern="1200" dirty="0" smtClean="0"/>
                    </a:p>
                    <a:p>
                      <a:pPr algn="l"/>
                      <a:r>
                        <a:rPr lang="ru-RU" sz="1400" kern="1200" dirty="0" smtClean="0"/>
                        <a:t>Для организаций, расположенных в крупных городах – в соответствии с нормами, установленными для 2 социальной категории.</a:t>
                      </a:r>
                      <a:endParaRPr lang="ru-RU" sz="1400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53509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/>
                        <a:t>4*</a:t>
                      </a:r>
                      <a:endParaRPr lang="ru-RU" sz="14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/>
                        <a:t>7 000 000</a:t>
                      </a:r>
                      <a:endParaRPr lang="ru-RU" sz="1400" b="1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kern="1200" dirty="0" smtClean="0"/>
                        <a:t>При покупке 1-комнатных квартир – до 5 500 000</a:t>
                      </a:r>
                    </a:p>
                    <a:p>
                      <a:pPr algn="l"/>
                      <a:r>
                        <a:rPr lang="ru-RU" sz="1400" kern="1200" dirty="0" smtClean="0"/>
                        <a:t>При покупке 2-комнатных квартир – до 7 500 000</a:t>
                      </a:r>
                    </a:p>
                    <a:p>
                      <a:pPr algn="l"/>
                      <a:r>
                        <a:rPr lang="ru-RU" sz="1400" kern="1200" dirty="0" smtClean="0"/>
                        <a:t>При покупке 3-комнатных квартир – до 9 000 000</a:t>
                      </a:r>
                      <a:endParaRPr lang="ru-RU" sz="1400" kern="1200" dirty="0">
                        <a:solidFill>
                          <a:schemeClr val="hlin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5733256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* - </a:t>
            </a:r>
            <a:r>
              <a:rPr lang="ru-RU" sz="1400" dirty="0" smtClean="0"/>
              <a:t>в УК только </a:t>
            </a:r>
            <a:r>
              <a:rPr lang="ru-RU" sz="1400" dirty="0" err="1" smtClean="0"/>
              <a:t>релокируемым</a:t>
            </a:r>
            <a:r>
              <a:rPr lang="ru-RU" sz="1400" dirty="0" smtClean="0"/>
              <a:t> работникам с </a:t>
            </a:r>
            <a:r>
              <a:rPr lang="ru-RU" sz="1400" dirty="0" err="1" smtClean="0"/>
              <a:t>грейдом</a:t>
            </a:r>
            <a:r>
              <a:rPr lang="ru-RU" sz="1400" dirty="0" smtClean="0"/>
              <a:t> должности не выше 6-го, согласованным в индивидуальном порядке с ДКП Госкорпорации.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05977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Оформление по умолчанию">
  <a:themeElements>
    <a:clrScheme name="2_Оформление по умолчанию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4_Оформление по умолчанию">
  <a:themeElements>
    <a:clrScheme name="2_Оформление по умолчанию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_Оформление по умолчанию">
  <a:themeElements>
    <a:clrScheme name="2_Оформление по умолчанию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2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6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7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8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9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0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1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Оформление по умолчанию">
  <a:themeElements>
    <a:clrScheme name="1_Оформление по умолчанию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_Оформление по умолчанию">
  <a:themeElements>
    <a:clrScheme name="7_Оформление по умолчанию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7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7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6_Оформление по умолчанию">
  <a:themeElements>
    <a:clrScheme name="1_Оформление по умолчанию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2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3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4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5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6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7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18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9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Оформление по умолчанию">
  <a:themeElements>
    <a:clrScheme name="7_Оформление по умолчанию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7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7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Оформление по умолчанию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20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21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22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3.xml><?xml version="1.0" encoding="utf-8"?>
<a:theme xmlns:a="http://schemas.openxmlformats.org/drawingml/2006/main" name="23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4.xml><?xml version="1.0" encoding="utf-8"?>
<a:theme xmlns:a="http://schemas.openxmlformats.org/drawingml/2006/main" name="24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25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6.xml><?xml version="1.0" encoding="utf-8"?>
<a:theme xmlns:a="http://schemas.openxmlformats.org/drawingml/2006/main" name="26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27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8.xml><?xml version="1.0" encoding="utf-8"?>
<a:theme xmlns:a="http://schemas.openxmlformats.org/drawingml/2006/main" name="28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29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30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1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Оформление по умолчанию">
  <a:themeElements>
    <a:clrScheme name="3_Оформление по умолчанию 6">
      <a:dk1>
        <a:srgbClr val="414142"/>
      </a:dk1>
      <a:lt1>
        <a:srgbClr val="FFFFFF"/>
      </a:lt1>
      <a:dk2>
        <a:srgbClr val="FFFFFF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3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1DCF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Оформление по умолчанию 6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7076</TotalTime>
  <Words>1742</Words>
  <Application>Microsoft Office PowerPoint</Application>
  <PresentationFormat>Экран (4:3)</PresentationFormat>
  <Paragraphs>247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40</vt:i4>
      </vt:variant>
      <vt:variant>
        <vt:lpstr>Заголовки слайдов</vt:lpstr>
      </vt:variant>
      <vt:variant>
        <vt:i4>14</vt:i4>
      </vt:variant>
    </vt:vector>
  </HeadingPairs>
  <TitlesOfParts>
    <vt:vector size="54" baseType="lpstr">
      <vt:lpstr>b-default</vt:lpstr>
      <vt:lpstr>1_Оформление по умолчанию</vt:lpstr>
      <vt:lpstr>7_Оформление по умолчанию</vt:lpstr>
      <vt:lpstr>Оформление по умолчанию</vt:lpstr>
      <vt:lpstr>3_Оформление по умолчанию</vt:lpstr>
      <vt:lpstr>1_b-default</vt:lpstr>
      <vt:lpstr>2_b-default</vt:lpstr>
      <vt:lpstr>3_b-default</vt:lpstr>
      <vt:lpstr>4_b-default</vt:lpstr>
      <vt:lpstr>5_b-default</vt:lpstr>
      <vt:lpstr>2_Оформление по умолчанию</vt:lpstr>
      <vt:lpstr>4_Оформление по умолчанию</vt:lpstr>
      <vt:lpstr>5_Оформление по умолчанию</vt:lpstr>
      <vt:lpstr>6_b-default</vt:lpstr>
      <vt:lpstr>7_b-default</vt:lpstr>
      <vt:lpstr>8_b-default</vt:lpstr>
      <vt:lpstr>9_b-default</vt:lpstr>
      <vt:lpstr>10_b-default</vt:lpstr>
      <vt:lpstr>11_b-default</vt:lpstr>
      <vt:lpstr>8_Оформление по умолчанию</vt:lpstr>
      <vt:lpstr>6_Оформление по умолчанию</vt:lpstr>
      <vt:lpstr>12_b-default</vt:lpstr>
      <vt:lpstr>13_b-default</vt:lpstr>
      <vt:lpstr>14_b-default</vt:lpstr>
      <vt:lpstr>15_b-default</vt:lpstr>
      <vt:lpstr>16_b-default</vt:lpstr>
      <vt:lpstr>17_b-default</vt:lpstr>
      <vt:lpstr>18_b-default</vt:lpstr>
      <vt:lpstr>19_b-default</vt:lpstr>
      <vt:lpstr>20_b-default</vt:lpstr>
      <vt:lpstr>21_b-default</vt:lpstr>
      <vt:lpstr>22_b-default</vt:lpstr>
      <vt:lpstr>23_b-default</vt:lpstr>
      <vt:lpstr>24_b-default</vt:lpstr>
      <vt:lpstr>25_b-default</vt:lpstr>
      <vt:lpstr>26_b-default</vt:lpstr>
      <vt:lpstr>27_b-default</vt:lpstr>
      <vt:lpstr>28_b-default</vt:lpstr>
      <vt:lpstr>29_b-default</vt:lpstr>
      <vt:lpstr>30_b-default</vt:lpstr>
      <vt:lpstr>  Совершенствовании корпоративных социальных программ в рамках Единой отраслевой социальной политики  </vt:lpstr>
      <vt:lpstr>Содержание</vt:lpstr>
      <vt:lpstr>Социальная поддержка молодых специалистов - выпускников образовательных учреждений</vt:lpstr>
      <vt:lpstr>Изменение терминов</vt:lpstr>
      <vt:lpstr>Интересы сторон (по приоритетности)</vt:lpstr>
      <vt:lpstr>Социальные льготы молодым специалистам:  дополнительные виды материальной помощи </vt:lpstr>
      <vt:lpstr>Проект решения </vt:lpstr>
      <vt:lpstr>Совершенствование КСП оказания помощи работникам у улучшении жилищных условий</vt:lpstr>
      <vt:lpstr>Размеры кредитов, в отношении которых осуществляется компенсация части процентной ставки</vt:lpstr>
      <vt:lpstr>Размер помощи организации при приобретении работником постоянного жилья</vt:lpstr>
      <vt:lpstr>Пример расчета размера помощи организации при приобретении работником постоянного жилья</vt:lpstr>
      <vt:lpstr>Оказание помощи работникам при проживании во  временном жилье</vt:lpstr>
      <vt:lpstr>Условия оказания помощи работникам  при проживании во временном жилье  </vt:lpstr>
      <vt:lpstr>Проект решения</vt:lpstr>
    </vt:vector>
  </TitlesOfParts>
  <Company>Rosatom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Ilya</dc:creator>
  <cp:lastModifiedBy>Гурина</cp:lastModifiedBy>
  <cp:revision>668</cp:revision>
  <cp:lastPrinted>2014-02-24T13:10:42Z</cp:lastPrinted>
  <dcterms:created xsi:type="dcterms:W3CDTF">2011-08-02T09:38:54Z</dcterms:created>
  <dcterms:modified xsi:type="dcterms:W3CDTF">2014-02-24T14:29:34Z</dcterms:modified>
</cp:coreProperties>
</file>